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332" r:id="rId3"/>
    <p:sldId id="333" r:id="rId4"/>
    <p:sldId id="334" r:id="rId5"/>
    <p:sldId id="335" r:id="rId6"/>
    <p:sldId id="285" r:id="rId7"/>
    <p:sldId id="286" r:id="rId8"/>
    <p:sldId id="287" r:id="rId9"/>
    <p:sldId id="288" r:id="rId10"/>
    <p:sldId id="289" r:id="rId11"/>
    <p:sldId id="290" r:id="rId12"/>
    <p:sldId id="326" r:id="rId13"/>
    <p:sldId id="379" r:id="rId14"/>
    <p:sldId id="356" r:id="rId15"/>
    <p:sldId id="365" r:id="rId16"/>
    <p:sldId id="292" r:id="rId17"/>
    <p:sldId id="328" r:id="rId18"/>
    <p:sldId id="367" r:id="rId19"/>
    <p:sldId id="350" r:id="rId20"/>
    <p:sldId id="366" r:id="rId21"/>
    <p:sldId id="355" r:id="rId22"/>
    <p:sldId id="358" r:id="rId23"/>
    <p:sldId id="371" r:id="rId24"/>
    <p:sldId id="370" r:id="rId25"/>
    <p:sldId id="357" r:id="rId26"/>
    <p:sldId id="359" r:id="rId27"/>
    <p:sldId id="360" r:id="rId28"/>
    <p:sldId id="408" r:id="rId29"/>
    <p:sldId id="361" r:id="rId30"/>
    <p:sldId id="409" r:id="rId31"/>
    <p:sldId id="410" r:id="rId32"/>
    <p:sldId id="411" r:id="rId33"/>
    <p:sldId id="362" r:id="rId34"/>
    <p:sldId id="363" r:id="rId35"/>
    <p:sldId id="348" r:id="rId36"/>
    <p:sldId id="368" r:id="rId37"/>
    <p:sldId id="369" r:id="rId38"/>
    <p:sldId id="364" r:id="rId39"/>
    <p:sldId id="372" r:id="rId40"/>
    <p:sldId id="389" r:id="rId41"/>
    <p:sldId id="388" r:id="rId42"/>
    <p:sldId id="390" r:id="rId43"/>
    <p:sldId id="378" r:id="rId44"/>
    <p:sldId id="374" r:id="rId45"/>
    <p:sldId id="375" r:id="rId46"/>
    <p:sldId id="376" r:id="rId47"/>
    <p:sldId id="392" r:id="rId48"/>
    <p:sldId id="337" r:id="rId49"/>
    <p:sldId id="338" r:id="rId50"/>
    <p:sldId id="377" r:id="rId51"/>
    <p:sldId id="297" r:id="rId52"/>
    <p:sldId id="311" r:id="rId53"/>
    <p:sldId id="264" r:id="rId54"/>
    <p:sldId id="307" r:id="rId55"/>
    <p:sldId id="341" r:id="rId56"/>
    <p:sldId id="381" r:id="rId57"/>
    <p:sldId id="320" r:id="rId58"/>
    <p:sldId id="384" r:id="rId59"/>
    <p:sldId id="395" r:id="rId60"/>
    <p:sldId id="382" r:id="rId61"/>
    <p:sldId id="383" r:id="rId62"/>
    <p:sldId id="391" r:id="rId63"/>
    <p:sldId id="308" r:id="rId64"/>
    <p:sldId id="267" r:id="rId65"/>
    <p:sldId id="385" r:id="rId66"/>
    <p:sldId id="324" r:id="rId67"/>
    <p:sldId id="380" r:id="rId68"/>
    <p:sldId id="396" r:id="rId69"/>
    <p:sldId id="312" r:id="rId70"/>
    <p:sldId id="313" r:id="rId71"/>
    <p:sldId id="300" r:id="rId72"/>
    <p:sldId id="309" r:id="rId73"/>
    <p:sldId id="314" r:id="rId74"/>
    <p:sldId id="344" r:id="rId75"/>
    <p:sldId id="316" r:id="rId76"/>
    <p:sldId id="345" r:id="rId77"/>
    <p:sldId id="387" r:id="rId78"/>
    <p:sldId id="386" r:id="rId79"/>
    <p:sldId id="393" r:id="rId80"/>
    <p:sldId id="397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394" r:id="rId91"/>
    <p:sldId id="318" r:id="rId92"/>
    <p:sldId id="319" r:id="rId93"/>
    <p:sldId id="325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4FF"/>
    <a:srgbClr val="D9FFFC"/>
    <a:srgbClr val="ADF6FF"/>
    <a:srgbClr val="89BFC7"/>
    <a:srgbClr val="00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1"/>
    <p:restoredTop sz="82712"/>
  </p:normalViewPr>
  <p:slideViewPr>
    <p:cSldViewPr snapToGrid="0">
      <p:cViewPr varScale="1">
        <p:scale>
          <a:sx n="132" d="100"/>
          <a:sy n="132" d="100"/>
        </p:scale>
        <p:origin x="13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3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outlet and deep are the most similar because of communities </a:t>
            </a:r>
          </a:p>
        </p:txBody>
      </p:sp>
    </p:spTree>
    <p:extLst>
      <p:ext uri="{BB962C8B-B14F-4D97-AF65-F5344CB8AC3E}">
        <p14:creationId xmlns:p14="http://schemas.microsoft.com/office/powerpoint/2010/main" val="314466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8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</a:t>
            </a:r>
            <a:r>
              <a:rPr lang="en-US" dirty="0"/>
              <a:t> cell to cell contact </a:t>
            </a:r>
          </a:p>
          <a:p>
            <a:r>
              <a:rPr lang="en-US" dirty="0"/>
              <a:t>lay out </a:t>
            </a:r>
            <a:r>
              <a:rPr lang="en-US" dirty="0" err="1"/>
              <a:t>hypotehsis</a:t>
            </a:r>
            <a:r>
              <a:rPr lang="en-US" dirty="0"/>
              <a:t> more clearly</a:t>
            </a:r>
          </a:p>
          <a:p>
            <a:r>
              <a:rPr lang="en-US" dirty="0"/>
              <a:t>then we </a:t>
            </a:r>
            <a:r>
              <a:rPr lang="en-US" dirty="0" err="1"/>
              <a:t>culd</a:t>
            </a:r>
            <a:r>
              <a:rPr lang="en-US" dirty="0"/>
              <a:t> say the opposite was found</a:t>
            </a:r>
          </a:p>
        </p:txBody>
      </p:sp>
    </p:spTree>
    <p:extLst>
      <p:ext uri="{BB962C8B-B14F-4D97-AF65-F5344CB8AC3E}">
        <p14:creationId xmlns:p14="http://schemas.microsoft.com/office/powerpoint/2010/main" val="17143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While there are relatively similar distributions of plasmid-encoded genes across MAGs, free-living microbes do have a different distribution, which was unexpected!!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81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While there are relatively similar distributions of plasmid-encoded genes across MAGs, free-living microbes do have a different distribution, which was unexpected!!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Density plot is a variation of a histogram that visualizes the distribution of non-parametric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8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ba4ea03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ba4ea03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axis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y axis to be </a:t>
            </a:r>
            <a:r>
              <a:rPr lang="en-US" dirty="0" err="1"/>
              <a:t>divded</a:t>
            </a:r>
            <a:r>
              <a:rPr lang="en-US" dirty="0"/>
              <a:t> by MAG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white box, explain the axis, explain the methods, then explain results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add concise sentence for conclusion 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</a:t>
            </a:r>
            <a:r>
              <a:rPr lang="en-US" dirty="0" err="1"/>
              <a:t>geom_point</a:t>
            </a:r>
            <a:r>
              <a:rPr lang="en-US" dirty="0"/>
              <a:t> to show the points (</a:t>
            </a:r>
            <a:r>
              <a:rPr lang="en-US" dirty="0" err="1"/>
              <a:t>outlier.shape</a:t>
            </a:r>
            <a:r>
              <a:rPr lang="en-US" dirty="0"/>
              <a:t> =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do a bee swarm plot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ba4ea03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ba4ea03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say free median is higher than generalist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0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a4ea03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a4ea03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future just plot proteobacteria and </a:t>
            </a:r>
            <a:r>
              <a:rPr lang="en-US" dirty="0" err="1"/>
              <a:t>verrucomicrobiota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53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citation for picture</a:t>
            </a:r>
          </a:p>
        </p:txBody>
      </p:sp>
    </p:spTree>
    <p:extLst>
      <p:ext uri="{BB962C8B-B14F-4D97-AF65-F5344CB8AC3E}">
        <p14:creationId xmlns:p14="http://schemas.microsoft.com/office/powerpoint/2010/main" val="1361230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a4ea03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a4ea03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future just plot proteobacteria and </a:t>
            </a:r>
            <a:r>
              <a:rPr lang="en-US" dirty="0" err="1"/>
              <a:t>verrucomicrobiota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61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conjugation genes are strongly dependent on phylogenetic relationships indicating a strong phylogenetic signal. </a:t>
            </a:r>
          </a:p>
          <a:p>
            <a:r>
              <a:rPr lang="en-US" dirty="0"/>
              <a:t>Bloomberg’s K: Conjugation genes are less variable under BM due to conservatism or constraints in evolution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9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conjugation genes are strongly dependent on phylogenetic relationships indicating a strong phylogenetic signal. </a:t>
            </a:r>
          </a:p>
          <a:p>
            <a:r>
              <a:rPr lang="en-US" dirty="0"/>
              <a:t>Bloomberg’s K: Conjugation genes are less variable under BM due to conservatism or constraints in evolution</a:t>
            </a:r>
          </a:p>
        </p:txBody>
      </p:sp>
    </p:spTree>
    <p:extLst>
      <p:ext uri="{BB962C8B-B14F-4D97-AF65-F5344CB8AC3E}">
        <p14:creationId xmlns:p14="http://schemas.microsoft.com/office/powerpoint/2010/main" val="3806404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11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phage encoded genes suggest relatively low phylogenetic signal.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indicates that the observed trait of phage-encoded genes is less influenced by the evolutionary relationships among the species</a:t>
            </a:r>
            <a:endParaRPr lang="en-US" dirty="0"/>
          </a:p>
          <a:p>
            <a:r>
              <a:rPr lang="en-US" dirty="0"/>
              <a:t>Bloomberg’s K: phage encoded genes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observed trait is extremely low, indicating that the trait is much less variable than expected under a Brownian Model which suggests a very strong conservatism or constraint in the evolution of phage-encoded genes.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05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8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that free living bacteria are often more abundant than </a:t>
            </a:r>
            <a:r>
              <a:rPr lang="en-US" dirty="0" err="1"/>
              <a:t>paticle</a:t>
            </a:r>
            <a:r>
              <a:rPr lang="en-US" dirty="0"/>
              <a:t> attached bacteria in oceans and freshwater </a:t>
            </a:r>
          </a:p>
        </p:txBody>
      </p:sp>
    </p:spTree>
    <p:extLst>
      <p:ext uri="{BB962C8B-B14F-4D97-AF65-F5344CB8AC3E}">
        <p14:creationId xmlns:p14="http://schemas.microsoft.com/office/powerpoint/2010/main" val="78646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that free living bacteria are often more abundant than </a:t>
            </a:r>
            <a:r>
              <a:rPr lang="en-US" dirty="0" err="1"/>
              <a:t>paticle</a:t>
            </a:r>
            <a:r>
              <a:rPr lang="en-US" dirty="0"/>
              <a:t> attached bacteria in oceans and freshwater </a:t>
            </a:r>
          </a:p>
        </p:txBody>
      </p:sp>
    </p:spTree>
    <p:extLst>
      <p:ext uri="{BB962C8B-B14F-4D97-AF65-F5344CB8AC3E}">
        <p14:creationId xmlns:p14="http://schemas.microsoft.com/office/powerpoint/2010/main" val="384177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5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0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3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0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6000"/>
          </a:blip>
          <a:srcRect t="28906" b="2890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Genetic Elements in Freshwater Environments 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00786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Sophia Aredas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Schmidt Lab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 (microbes found in both free-living and particle associated)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2E305-C6F3-FBE8-8A78-97760FDF77C7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D20CE-527F-B571-B7A6-02355A9CE501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06420D-296B-A05D-20E3-FD8F722A875A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0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Bacteriophages are abundant in freshwater ecosystems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6845800" y="1868301"/>
            <a:ext cx="17867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Bacteriophages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Outer membrane vesicles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 (microbes found in both free-living and particle associated)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08C28-114C-610B-B227-4D67BDE32CE0}"/>
              </a:ext>
            </a:extLst>
          </p:cNvPr>
          <p:cNvSpPr/>
          <p:nvPr/>
        </p:nvSpPr>
        <p:spPr>
          <a:xfrm>
            <a:off x="7094982" y="1379039"/>
            <a:ext cx="1246950" cy="46634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03F48-B8EC-B4E3-DBCD-EB35FB60A603}"/>
              </a:ext>
            </a:extLst>
          </p:cNvPr>
          <p:cNvSpPr txBox="1"/>
          <p:nvPr/>
        </p:nvSpPr>
        <p:spPr>
          <a:xfrm>
            <a:off x="919374" y="2385131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44D82-AC89-D03A-BC74-6D43E5026BDA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2FCD1F-5D64-6330-8716-6D7CD8955A3E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45B29C-AEE1-668F-A6F3-02567912EF7C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1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pic>
        <p:nvPicPr>
          <p:cNvPr id="50178" name="Picture 2" descr="The Surprising Effects of Loneliness on Health - The New York Times">
            <a:extLst>
              <a:ext uri="{FF2B5EF4-FFF2-40B4-BE49-F238E27FC236}">
                <a16:creationId xmlns:a16="http://schemas.microsoft.com/office/drawing/2014/main" id="{7AC734BF-4C6C-8D82-832C-369CBC87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8" y="1531521"/>
            <a:ext cx="388223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Shoal or School - Ocean Dimensions">
            <a:extLst>
              <a:ext uri="{FF2B5EF4-FFF2-40B4-BE49-F238E27FC236}">
                <a16:creationId xmlns:a16="http://schemas.microsoft.com/office/drawing/2014/main" id="{E9699A53-EBB7-66FE-3A1C-EDA6BA0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94" y="1531521"/>
            <a:ext cx="386000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17AB2-8216-E95C-8AC2-D53776D1BB0D}"/>
              </a:ext>
            </a:extLst>
          </p:cNvPr>
          <p:cNvSpPr txBox="1"/>
          <p:nvPr/>
        </p:nvSpPr>
        <p:spPr>
          <a:xfrm>
            <a:off x="1271239" y="1141908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Free-Living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7EF18-4A50-413F-2524-FDC7295C43A7}"/>
              </a:ext>
            </a:extLst>
          </p:cNvPr>
          <p:cNvSpPr txBox="1"/>
          <p:nvPr/>
        </p:nvSpPr>
        <p:spPr>
          <a:xfrm>
            <a:off x="5597604" y="1131411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Particle-Associated</a:t>
            </a:r>
          </a:p>
        </p:txBody>
      </p:sp>
    </p:spTree>
    <p:extLst>
      <p:ext uri="{BB962C8B-B14F-4D97-AF65-F5344CB8AC3E}">
        <p14:creationId xmlns:p14="http://schemas.microsoft.com/office/powerpoint/2010/main" val="428466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985343-3082-E0F4-5FAF-87C711F1D2FD}"/>
              </a:ext>
            </a:extLst>
          </p:cNvPr>
          <p:cNvSpPr txBox="1">
            <a:spLocks/>
          </p:cNvSpPr>
          <p:nvPr/>
        </p:nvSpPr>
        <p:spPr>
          <a:xfrm>
            <a:off x="4572000" y="1109196"/>
            <a:ext cx="35147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A3595C-BAC0-9654-8AD3-FA573200788C}"/>
              </a:ext>
            </a:extLst>
          </p:cNvPr>
          <p:cNvSpPr/>
          <p:nvPr/>
        </p:nvSpPr>
        <p:spPr>
          <a:xfrm>
            <a:off x="126610" y="1017726"/>
            <a:ext cx="4206239" cy="38637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Free-Living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Spend their whole life cycle as individual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Do not have diverse metabolic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Smaller genomes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338C0B-7084-DA4C-DE44-46CA7AFBCC4C}"/>
              </a:ext>
            </a:extLst>
          </p:cNvPr>
          <p:cNvSpPr/>
          <p:nvPr/>
        </p:nvSpPr>
        <p:spPr>
          <a:xfrm>
            <a:off x="4811151" y="1017726"/>
            <a:ext cx="4206239" cy="3863764"/>
          </a:xfrm>
          <a:prstGeom prst="ellipse">
            <a:avLst/>
          </a:prstGeom>
          <a:solidFill>
            <a:srgbClr val="D9F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/>
            <a:r>
              <a:rPr lang="en-US" sz="2000" b="1" dirty="0">
                <a:solidFill>
                  <a:schemeClr val="tx1"/>
                </a:solidFill>
              </a:rPr>
              <a:t>Particle – Associated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Colonize particulate organic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Have diverse metabolic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More 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Larger genomes</a:t>
            </a:r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612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985343-3082-E0F4-5FAF-87C711F1D2FD}"/>
              </a:ext>
            </a:extLst>
          </p:cNvPr>
          <p:cNvSpPr txBox="1">
            <a:spLocks/>
          </p:cNvSpPr>
          <p:nvPr/>
        </p:nvSpPr>
        <p:spPr>
          <a:xfrm>
            <a:off x="4572000" y="813775"/>
            <a:ext cx="35147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A3595C-BAC0-9654-8AD3-FA573200788C}"/>
              </a:ext>
            </a:extLst>
          </p:cNvPr>
          <p:cNvSpPr/>
          <p:nvPr/>
        </p:nvSpPr>
        <p:spPr>
          <a:xfrm>
            <a:off x="311700" y="1034354"/>
            <a:ext cx="3511296" cy="35112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Free-Living (FL)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Spend their whole life cycle as individual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 not have diverse metabolic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Smaller genomes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338C0B-7084-DA4C-DE44-46CA7AFBCC4C}"/>
              </a:ext>
            </a:extLst>
          </p:cNvPr>
          <p:cNvSpPr/>
          <p:nvPr/>
        </p:nvSpPr>
        <p:spPr>
          <a:xfrm>
            <a:off x="5517953" y="937928"/>
            <a:ext cx="3514712" cy="3507870"/>
          </a:xfrm>
          <a:prstGeom prst="ellipse">
            <a:avLst/>
          </a:prstGeom>
          <a:solidFill>
            <a:srgbClr val="D9F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/>
            <a:endParaRPr lang="en-US" sz="1800" b="1" dirty="0">
              <a:solidFill>
                <a:schemeClr val="tx1"/>
              </a:solidFill>
            </a:endParaRPr>
          </a:p>
          <a:p>
            <a:pPr marL="114300"/>
            <a:r>
              <a:rPr lang="en-US" sz="1800" b="1" dirty="0">
                <a:solidFill>
                  <a:schemeClr val="tx1"/>
                </a:solidFill>
              </a:rPr>
              <a:t>Particle – Associated (PA)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Colonize particulate organic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Have diverse metabolic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More 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Larger genomes</a:t>
            </a:r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664661-91FD-D96A-A04C-B3DF9148B394}"/>
              </a:ext>
            </a:extLst>
          </p:cNvPr>
          <p:cNvSpPr/>
          <p:nvPr/>
        </p:nvSpPr>
        <p:spPr>
          <a:xfrm>
            <a:off x="3053242" y="1153551"/>
            <a:ext cx="3037516" cy="3076624"/>
          </a:xfrm>
          <a:prstGeom prst="ellipse">
            <a:avLst/>
          </a:prstGeom>
          <a:solidFill>
            <a:srgbClr val="B65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Generalists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Bacteria that alternate between FL and PA </a:t>
            </a:r>
          </a:p>
        </p:txBody>
      </p:sp>
    </p:spTree>
    <p:extLst>
      <p:ext uri="{BB962C8B-B14F-4D97-AF65-F5344CB8AC3E}">
        <p14:creationId xmlns:p14="http://schemas.microsoft.com/office/powerpoint/2010/main" val="106611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082-2931-7935-3E96-79794937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are some ways to enhance our fitness as a microbe?</a:t>
            </a:r>
          </a:p>
        </p:txBody>
      </p:sp>
    </p:spTree>
    <p:extLst>
      <p:ext uri="{BB962C8B-B14F-4D97-AF65-F5344CB8AC3E}">
        <p14:creationId xmlns:p14="http://schemas.microsoft.com/office/powerpoint/2010/main" val="290195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EF57-787E-0511-9601-4162927E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957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Mobile Genetic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E0D9-94CB-21F2-1649-F2EBC1BA0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26639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Mobile genetic elements (MGEs) are capable of mobility within or between genomes</a:t>
            </a:r>
          </a:p>
          <a:p>
            <a:r>
              <a:rPr lang="en-US" dirty="0">
                <a:solidFill>
                  <a:schemeClr val="tx1"/>
                </a:solidFill>
              </a:rPr>
              <a:t>MGEs are ubiquitous and are found in all of Earth’s ecosystems, including freshwater sources</a:t>
            </a:r>
          </a:p>
          <a:p>
            <a:r>
              <a:rPr lang="en-US" dirty="0">
                <a:solidFill>
                  <a:schemeClr val="tx1"/>
                </a:solidFill>
              </a:rPr>
              <a:t>MGEs such as plasmids and bacteriophages drive fast evolutionary and ecological changes in microbial communities</a:t>
            </a:r>
          </a:p>
        </p:txBody>
      </p:sp>
      <p:pic>
        <p:nvPicPr>
          <p:cNvPr id="6" name="Google Shape;115;p19">
            <a:extLst>
              <a:ext uri="{FF2B5EF4-FFF2-40B4-BE49-F238E27FC236}">
                <a16:creationId xmlns:a16="http://schemas.microsoft.com/office/drawing/2014/main" id="{65739461-3B61-6C44-BBF5-1F8390B7A2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7725" r="71054" b="14813"/>
          <a:stretch/>
        </p:blipFill>
        <p:spPr>
          <a:xfrm>
            <a:off x="2650335" y="3249882"/>
            <a:ext cx="1284922" cy="11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>
            <a:extLst>
              <a:ext uri="{FF2B5EF4-FFF2-40B4-BE49-F238E27FC236}">
                <a16:creationId xmlns:a16="http://schemas.microsoft.com/office/drawing/2014/main" id="{A8C0EB1E-2C28-5B65-34FF-12BBC9BA88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826" y="3289786"/>
            <a:ext cx="1224805" cy="11958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09EB2-53F2-C357-9F41-46505E6668C6}"/>
              </a:ext>
            </a:extLst>
          </p:cNvPr>
          <p:cNvSpPr txBox="1"/>
          <p:nvPr/>
        </p:nvSpPr>
        <p:spPr>
          <a:xfrm>
            <a:off x="2923413" y="4407402"/>
            <a:ext cx="19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Plasmid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9B2A2-079D-70F3-BE2D-178458D5268F}"/>
              </a:ext>
            </a:extLst>
          </p:cNvPr>
          <p:cNvSpPr txBox="1"/>
          <p:nvPr/>
        </p:nvSpPr>
        <p:spPr>
          <a:xfrm>
            <a:off x="4974826" y="4407402"/>
            <a:ext cx="19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Bacteriophage</a:t>
            </a:r>
          </a:p>
        </p:txBody>
      </p:sp>
    </p:spTree>
    <p:extLst>
      <p:ext uri="{BB962C8B-B14F-4D97-AF65-F5344CB8AC3E}">
        <p14:creationId xmlns:p14="http://schemas.microsoft.com/office/powerpoint/2010/main" val="39202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481E-5E3A-DB60-7B98-1C0D5293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Horizontal Gene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B138-EB08-ABB9-14EE-9E690856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14973" cy="3416400"/>
          </a:xfrm>
        </p:spPr>
        <p:txBody>
          <a:bodyPr/>
          <a:lstStyle/>
          <a:p>
            <a:r>
              <a:rPr lang="en-US" dirty="0"/>
              <a:t>Genetic material is transferred from a donor to any recipient cell outside of cell division </a:t>
            </a:r>
          </a:p>
          <a:p>
            <a:r>
              <a:rPr lang="en-US" dirty="0"/>
              <a:t>Seen in all domains of life </a:t>
            </a:r>
          </a:p>
          <a:p>
            <a:r>
              <a:rPr lang="en-US" dirty="0"/>
              <a:t>3 main types</a:t>
            </a:r>
          </a:p>
          <a:p>
            <a:pPr lvl="1"/>
            <a:r>
              <a:rPr lang="en-US" sz="1600" b="1" dirty="0"/>
              <a:t>Conjugation</a:t>
            </a:r>
          </a:p>
          <a:p>
            <a:pPr lvl="1"/>
            <a:r>
              <a:rPr lang="en-US" dirty="0"/>
              <a:t>Transduction</a:t>
            </a:r>
          </a:p>
          <a:p>
            <a:pPr lvl="1"/>
            <a:r>
              <a:rPr lang="en-US" dirty="0"/>
              <a:t>Transformation</a:t>
            </a:r>
          </a:p>
        </p:txBody>
      </p:sp>
      <p:pic>
        <p:nvPicPr>
          <p:cNvPr id="33800" name="Picture 8" descr="Horizontal gene transfer between bacteria and animals: Trends in Genetics">
            <a:extLst>
              <a:ext uri="{FF2B5EF4-FFF2-40B4-BE49-F238E27FC236}">
                <a16:creationId xmlns:a16="http://schemas.microsoft.com/office/drawing/2014/main" id="{73824CFC-0FEE-A331-AF59-BBDEEBCD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74" y="0"/>
            <a:ext cx="4116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3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291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dirty="0"/>
              <a:t>Bacterial conjugation is the transfer of</a:t>
            </a:r>
            <a:r>
              <a:rPr lang="en-US" b="1" dirty="0"/>
              <a:t> plasmids </a:t>
            </a:r>
            <a:r>
              <a:rPr lang="en-US" dirty="0"/>
              <a:t>between bacterial cells by direct cell-to-cell contact between two cells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7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dirty="0"/>
              <a:t>Bacterial conjugation is the transfer of</a:t>
            </a:r>
            <a:r>
              <a:rPr lang="en-US" b="1" dirty="0"/>
              <a:t> plasmids </a:t>
            </a:r>
            <a:r>
              <a:rPr lang="en-US" dirty="0"/>
              <a:t>between bacterial cells by direct cell-to-cell contact between two cells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F2AAC-CFC4-D277-92BF-68075D433377}"/>
              </a:ext>
            </a:extLst>
          </p:cNvPr>
          <p:cNvSpPr/>
          <p:nvPr/>
        </p:nvSpPr>
        <p:spPr>
          <a:xfrm>
            <a:off x="1898141" y="2273520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6EC48-2DB6-C0A2-1CA8-8C0EDD37195F}"/>
              </a:ext>
            </a:extLst>
          </p:cNvPr>
          <p:cNvCxnSpPr>
            <a:cxnSpLocks/>
          </p:cNvCxnSpPr>
          <p:nvPr/>
        </p:nvCxnSpPr>
        <p:spPr>
          <a:xfrm>
            <a:off x="2109156" y="2794025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B1F4CDF-6C5C-C946-30BB-F9DB2DA2A70F}"/>
              </a:ext>
            </a:extLst>
          </p:cNvPr>
          <p:cNvSpPr/>
          <p:nvPr/>
        </p:nvSpPr>
        <p:spPr>
          <a:xfrm>
            <a:off x="1891107" y="3302541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9499CA-09E1-7C62-5BED-AD085BBF90E6}"/>
              </a:ext>
            </a:extLst>
          </p:cNvPr>
          <p:cNvCxnSpPr>
            <a:cxnSpLocks/>
          </p:cNvCxnSpPr>
          <p:nvPr/>
        </p:nvCxnSpPr>
        <p:spPr>
          <a:xfrm flipH="1">
            <a:off x="1674229" y="3859322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4AF92-FA2C-39C8-DF1C-1ABCEAF68D4F}"/>
              </a:ext>
            </a:extLst>
          </p:cNvPr>
          <p:cNvCxnSpPr>
            <a:cxnSpLocks/>
          </p:cNvCxnSpPr>
          <p:nvPr/>
        </p:nvCxnSpPr>
        <p:spPr>
          <a:xfrm>
            <a:off x="2312450" y="3859322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7A1FA91-5E4D-0150-461B-C1EB37BEF362}"/>
              </a:ext>
            </a:extLst>
          </p:cNvPr>
          <p:cNvSpPr/>
          <p:nvPr/>
        </p:nvSpPr>
        <p:spPr>
          <a:xfrm>
            <a:off x="1238131" y="428727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B5D84F-9372-F1DC-400B-B2692DEC8ED0}"/>
              </a:ext>
            </a:extLst>
          </p:cNvPr>
          <p:cNvSpPr/>
          <p:nvPr/>
        </p:nvSpPr>
        <p:spPr>
          <a:xfrm>
            <a:off x="2581325" y="4323847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31594-64A3-9B70-EFC0-F6998A982784}"/>
              </a:ext>
            </a:extLst>
          </p:cNvPr>
          <p:cNvSpPr txBox="1"/>
          <p:nvPr/>
        </p:nvSpPr>
        <p:spPr>
          <a:xfrm>
            <a:off x="1420837" y="1462750"/>
            <a:ext cx="6302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POV: You are a scientist 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What does this make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01614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82CF02-5FD3-C231-5F27-7B26C045CF76}"/>
              </a:ext>
            </a:extLst>
          </p:cNvPr>
          <p:cNvSpPr/>
          <p:nvPr/>
        </p:nvSpPr>
        <p:spPr>
          <a:xfrm>
            <a:off x="5232556" y="3103253"/>
            <a:ext cx="3055261" cy="6523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F2AAC-CFC4-D277-92BF-68075D433377}"/>
              </a:ext>
            </a:extLst>
          </p:cNvPr>
          <p:cNvSpPr/>
          <p:nvPr/>
        </p:nvSpPr>
        <p:spPr>
          <a:xfrm>
            <a:off x="1898141" y="2273520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6EC48-2DB6-C0A2-1CA8-8C0EDD37195F}"/>
              </a:ext>
            </a:extLst>
          </p:cNvPr>
          <p:cNvCxnSpPr>
            <a:cxnSpLocks/>
          </p:cNvCxnSpPr>
          <p:nvPr/>
        </p:nvCxnSpPr>
        <p:spPr>
          <a:xfrm>
            <a:off x="2109156" y="2794025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B1F4CDF-6C5C-C946-30BB-F9DB2DA2A70F}"/>
              </a:ext>
            </a:extLst>
          </p:cNvPr>
          <p:cNvSpPr/>
          <p:nvPr/>
        </p:nvSpPr>
        <p:spPr>
          <a:xfrm>
            <a:off x="1891107" y="3302541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9499CA-09E1-7C62-5BED-AD085BBF90E6}"/>
              </a:ext>
            </a:extLst>
          </p:cNvPr>
          <p:cNvCxnSpPr>
            <a:cxnSpLocks/>
          </p:cNvCxnSpPr>
          <p:nvPr/>
        </p:nvCxnSpPr>
        <p:spPr>
          <a:xfrm flipH="1">
            <a:off x="1674229" y="3859322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4AF92-FA2C-39C8-DF1C-1ABCEAF68D4F}"/>
              </a:ext>
            </a:extLst>
          </p:cNvPr>
          <p:cNvCxnSpPr>
            <a:cxnSpLocks/>
          </p:cNvCxnSpPr>
          <p:nvPr/>
        </p:nvCxnSpPr>
        <p:spPr>
          <a:xfrm>
            <a:off x="2312450" y="3859322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7A1FA91-5E4D-0150-461B-C1EB37BEF362}"/>
              </a:ext>
            </a:extLst>
          </p:cNvPr>
          <p:cNvSpPr/>
          <p:nvPr/>
        </p:nvSpPr>
        <p:spPr>
          <a:xfrm>
            <a:off x="1238131" y="428727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B5D84F-9372-F1DC-400B-B2692DEC8ED0}"/>
              </a:ext>
            </a:extLst>
          </p:cNvPr>
          <p:cNvSpPr/>
          <p:nvPr/>
        </p:nvSpPr>
        <p:spPr>
          <a:xfrm>
            <a:off x="2581325" y="4323847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36B194-C921-F206-F2D3-534FDC09ABAA}"/>
              </a:ext>
            </a:extLst>
          </p:cNvPr>
          <p:cNvCxnSpPr>
            <a:cxnSpLocks/>
          </p:cNvCxnSpPr>
          <p:nvPr/>
        </p:nvCxnSpPr>
        <p:spPr>
          <a:xfrm>
            <a:off x="7837698" y="2695551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8F89BE-EF48-6882-60DA-A3BEDCEF953D}"/>
              </a:ext>
            </a:extLst>
          </p:cNvPr>
          <p:cNvSpPr/>
          <p:nvPr/>
        </p:nvSpPr>
        <p:spPr>
          <a:xfrm>
            <a:off x="7590517" y="2190800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46053D-6B91-2003-C5C8-D24DC28E3451}"/>
              </a:ext>
            </a:extLst>
          </p:cNvPr>
          <p:cNvCxnSpPr>
            <a:cxnSpLocks/>
          </p:cNvCxnSpPr>
          <p:nvPr/>
        </p:nvCxnSpPr>
        <p:spPr>
          <a:xfrm flipH="1">
            <a:off x="7373639" y="3833997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CC22D6-C773-6F3F-E5E8-2A7867AD04D2}"/>
              </a:ext>
            </a:extLst>
          </p:cNvPr>
          <p:cNvCxnSpPr>
            <a:cxnSpLocks/>
          </p:cNvCxnSpPr>
          <p:nvPr/>
        </p:nvCxnSpPr>
        <p:spPr>
          <a:xfrm>
            <a:off x="8011860" y="3833997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004F2D-94B4-AB9F-C343-8AFF0017DEF1}"/>
              </a:ext>
            </a:extLst>
          </p:cNvPr>
          <p:cNvSpPr/>
          <p:nvPr/>
        </p:nvSpPr>
        <p:spPr>
          <a:xfrm>
            <a:off x="7077592" y="4236914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E87001-E95D-CA6C-BB23-105F8FF78BAC}"/>
              </a:ext>
            </a:extLst>
          </p:cNvPr>
          <p:cNvSpPr/>
          <p:nvPr/>
        </p:nvSpPr>
        <p:spPr>
          <a:xfrm>
            <a:off x="8223764" y="4222733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59A8E9-F805-268B-34DE-E6DB389F8831}"/>
              </a:ext>
            </a:extLst>
          </p:cNvPr>
          <p:cNvSpPr/>
          <p:nvPr/>
        </p:nvSpPr>
        <p:spPr>
          <a:xfrm>
            <a:off x="5456468" y="220898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731CBA-7A79-F708-974B-95AD84B31D7B}"/>
              </a:ext>
            </a:extLst>
          </p:cNvPr>
          <p:cNvCxnSpPr>
            <a:cxnSpLocks/>
          </p:cNvCxnSpPr>
          <p:nvPr/>
        </p:nvCxnSpPr>
        <p:spPr>
          <a:xfrm>
            <a:off x="5667483" y="2729487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4CE3D31-A18A-DD82-5841-6E97B34DDE32}"/>
              </a:ext>
            </a:extLst>
          </p:cNvPr>
          <p:cNvSpPr/>
          <p:nvPr/>
        </p:nvSpPr>
        <p:spPr>
          <a:xfrm>
            <a:off x="5449434" y="3238003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267E36-B733-B310-2B10-753C4F8E52EB}"/>
              </a:ext>
            </a:extLst>
          </p:cNvPr>
          <p:cNvSpPr/>
          <p:nvPr/>
        </p:nvSpPr>
        <p:spPr>
          <a:xfrm>
            <a:off x="7624514" y="3238002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A76056B6-8457-BC4A-3322-A33C9E2F4530}"/>
              </a:ext>
            </a:extLst>
          </p:cNvPr>
          <p:cNvSpPr/>
          <p:nvPr/>
        </p:nvSpPr>
        <p:spPr>
          <a:xfrm>
            <a:off x="7696024" y="2256165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0C2AB5-55A0-42E8-BF6E-A08E93214592}"/>
              </a:ext>
            </a:extLst>
          </p:cNvPr>
          <p:cNvSpPr txBox="1"/>
          <p:nvPr/>
        </p:nvSpPr>
        <p:spPr>
          <a:xfrm>
            <a:off x="6058922" y="3238002"/>
            <a:ext cx="1454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Conjugation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096286B4-1420-A154-68F6-84F7239E43E7}"/>
              </a:ext>
            </a:extLst>
          </p:cNvPr>
          <p:cNvSpPr/>
          <p:nvPr/>
        </p:nvSpPr>
        <p:spPr>
          <a:xfrm>
            <a:off x="7737082" y="3293968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39476E9F-8FEF-5A46-39D9-16B5DB006ADB}"/>
              </a:ext>
            </a:extLst>
          </p:cNvPr>
          <p:cNvSpPr/>
          <p:nvPr/>
        </p:nvSpPr>
        <p:spPr>
          <a:xfrm>
            <a:off x="8316502" y="4287272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233BC400-03D8-2D4D-79F5-69F03322C5EC}"/>
              </a:ext>
            </a:extLst>
          </p:cNvPr>
          <p:cNvSpPr/>
          <p:nvPr/>
        </p:nvSpPr>
        <p:spPr>
          <a:xfrm>
            <a:off x="7183099" y="4317529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6158B-F389-0FF7-145E-30F8B1DA6A5B}"/>
              </a:ext>
            </a:extLst>
          </p:cNvPr>
          <p:cNvCxnSpPr>
            <a:cxnSpLocks/>
          </p:cNvCxnSpPr>
          <p:nvPr/>
        </p:nvCxnSpPr>
        <p:spPr>
          <a:xfrm flipH="1">
            <a:off x="5204867" y="3873853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B58BA0-A18A-A1A7-4BE1-4FC456C33FCC}"/>
              </a:ext>
            </a:extLst>
          </p:cNvPr>
          <p:cNvCxnSpPr>
            <a:cxnSpLocks/>
          </p:cNvCxnSpPr>
          <p:nvPr/>
        </p:nvCxnSpPr>
        <p:spPr>
          <a:xfrm>
            <a:off x="5843088" y="3873853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0162871-389C-6F8E-ED17-99A2CE346672}"/>
              </a:ext>
            </a:extLst>
          </p:cNvPr>
          <p:cNvSpPr/>
          <p:nvPr/>
        </p:nvSpPr>
        <p:spPr>
          <a:xfrm>
            <a:off x="4908820" y="4276770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802585-585B-68BF-0DD3-9AE3A0B9976C}"/>
              </a:ext>
            </a:extLst>
          </p:cNvPr>
          <p:cNvSpPr/>
          <p:nvPr/>
        </p:nvSpPr>
        <p:spPr>
          <a:xfrm>
            <a:off x="6054992" y="4262589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08214ABC-475B-775C-8D38-24C148C642E8}"/>
              </a:ext>
            </a:extLst>
          </p:cNvPr>
          <p:cNvSpPr/>
          <p:nvPr/>
        </p:nvSpPr>
        <p:spPr>
          <a:xfrm>
            <a:off x="6147730" y="4327128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A7DC8920-2CD6-A6FC-AA41-C6288559F9FF}"/>
              </a:ext>
            </a:extLst>
          </p:cNvPr>
          <p:cNvSpPr/>
          <p:nvPr/>
        </p:nvSpPr>
        <p:spPr>
          <a:xfrm>
            <a:off x="5014327" y="4357385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2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A153-06E8-BE66-9C8A-C0AF37B0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Plasmids as MGEs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224EE-CF20-162D-30B3-896337ABB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Plasmids are small, circular, extrachromosomal DNA molecules</a:t>
            </a:r>
          </a:p>
          <a:p>
            <a:r>
              <a:rPr lang="en-US" dirty="0"/>
              <a:t>Plasmids replicate independently from the chromosome</a:t>
            </a:r>
          </a:p>
          <a:p>
            <a:r>
              <a:rPr lang="en-US" dirty="0"/>
              <a:t>Plasmids can offer hosts benefits such as antimicrobial resistance genes, virulence genes, heavy metal tolerance, etc. </a:t>
            </a:r>
          </a:p>
          <a:p>
            <a:r>
              <a:rPr lang="en-US" dirty="0"/>
              <a:t>But they also are an energetic burden on the host cell to replicate</a:t>
            </a:r>
          </a:p>
        </p:txBody>
      </p:sp>
      <p:pic>
        <p:nvPicPr>
          <p:cNvPr id="9" name="Picture 8" descr="A diagram of a plasmid&#10;&#10;Description automatically generated">
            <a:extLst>
              <a:ext uri="{FF2B5EF4-FFF2-40B4-BE49-F238E27FC236}">
                <a16:creationId xmlns:a16="http://schemas.microsoft.com/office/drawing/2014/main" id="{2A6A7DD9-3F11-26FA-2699-7122373D5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" t="12880" r="7147"/>
          <a:stretch/>
        </p:blipFill>
        <p:spPr>
          <a:xfrm>
            <a:off x="1162664" y="3142265"/>
            <a:ext cx="6818671" cy="16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7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C1A2E-92EF-EB55-325B-F4F22B6A4CB2}"/>
              </a:ext>
            </a:extLst>
          </p:cNvPr>
          <p:cNvSpPr txBox="1"/>
          <p:nvPr/>
        </p:nvSpPr>
        <p:spPr>
          <a:xfrm>
            <a:off x="117288" y="532336"/>
            <a:ext cx="3545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Transmissible Plasmids</a:t>
            </a:r>
          </a:p>
          <a:p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2E02-F124-937F-9FE7-75043CC2F107}"/>
              </a:ext>
            </a:extLst>
          </p:cNvPr>
          <p:cNvSpPr txBox="1"/>
          <p:nvPr/>
        </p:nvSpPr>
        <p:spPr>
          <a:xfrm>
            <a:off x="5106574" y="815925"/>
            <a:ext cx="3545059" cy="371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61F13-D3E5-1412-9D51-6F0B8688EF4A}"/>
              </a:ext>
            </a:extLst>
          </p:cNvPr>
          <p:cNvSpPr txBox="1"/>
          <p:nvPr/>
        </p:nvSpPr>
        <p:spPr>
          <a:xfrm>
            <a:off x="5598941" y="532336"/>
            <a:ext cx="354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Mobilizable Plasmids</a:t>
            </a:r>
          </a:p>
          <a:p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C20A08-F7F9-5D20-EC81-BB519593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244" y="1215186"/>
            <a:ext cx="3112389" cy="3112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D8DC7-2D5C-9C4C-C34E-20115856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4" y="1240222"/>
            <a:ext cx="2506546" cy="25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C1A2E-92EF-EB55-325B-F4F22B6A4CB2}"/>
              </a:ext>
            </a:extLst>
          </p:cNvPr>
          <p:cNvSpPr txBox="1"/>
          <p:nvPr/>
        </p:nvSpPr>
        <p:spPr>
          <a:xfrm>
            <a:off x="384918" y="532336"/>
            <a:ext cx="354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Self-Transmissible Plasmids</a:t>
            </a:r>
          </a:p>
          <a:p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2E02-F124-937F-9FE7-75043CC2F107}"/>
              </a:ext>
            </a:extLst>
          </p:cNvPr>
          <p:cNvSpPr txBox="1"/>
          <p:nvPr/>
        </p:nvSpPr>
        <p:spPr>
          <a:xfrm>
            <a:off x="5106574" y="815925"/>
            <a:ext cx="3545059" cy="371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61F13-D3E5-1412-9D51-6F0B8688EF4A}"/>
              </a:ext>
            </a:extLst>
          </p:cNvPr>
          <p:cNvSpPr txBox="1"/>
          <p:nvPr/>
        </p:nvSpPr>
        <p:spPr>
          <a:xfrm>
            <a:off x="5352757" y="532336"/>
            <a:ext cx="354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Mobilizable Plasmids</a:t>
            </a:r>
          </a:p>
          <a:p>
            <a:endParaRPr lang="en-US" sz="24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7C4DAB3-3479-F594-71BF-3EA371DBE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918" y="1240222"/>
            <a:ext cx="3545059" cy="3416400"/>
          </a:xfrm>
        </p:spPr>
        <p:txBody>
          <a:bodyPr>
            <a:normAutofit/>
          </a:bodyPr>
          <a:lstStyle/>
          <a:p>
            <a:r>
              <a:rPr lang="en-US" dirty="0"/>
              <a:t>Capable of moving themselves with their own machinery </a:t>
            </a:r>
          </a:p>
          <a:p>
            <a:r>
              <a:rPr lang="en-US" dirty="0"/>
              <a:t>Encode genes such as </a:t>
            </a:r>
            <a:r>
              <a:rPr lang="en-US" i="1" dirty="0" err="1"/>
              <a:t>tra</a:t>
            </a:r>
            <a:r>
              <a:rPr lang="en-US" i="1" dirty="0"/>
              <a:t>, </a:t>
            </a:r>
            <a:r>
              <a:rPr lang="en-US" i="1" dirty="0" err="1"/>
              <a:t>trb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endParaRPr lang="en-US" i="1" dirty="0"/>
          </a:p>
          <a:p>
            <a:r>
              <a:rPr lang="en-US" dirty="0"/>
              <a:t>~ 0.1% of bacteria are capable of conjugation</a:t>
            </a:r>
          </a:p>
          <a:p>
            <a:pPr lvl="1"/>
            <a:r>
              <a:rPr lang="en-US" dirty="0"/>
              <a:t>Energetically taxing</a:t>
            </a:r>
          </a:p>
          <a:p>
            <a:pPr lvl="1"/>
            <a:r>
              <a:rPr lang="en-US" dirty="0"/>
              <a:t>Phages can sense conjugation and kill them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05855-D4D5-8CCD-0201-5D179F3C344C}"/>
              </a:ext>
            </a:extLst>
          </p:cNvPr>
          <p:cNvSpPr txBox="1">
            <a:spLocks/>
          </p:cNvSpPr>
          <p:nvPr/>
        </p:nvSpPr>
        <p:spPr>
          <a:xfrm>
            <a:off x="5352757" y="1240222"/>
            <a:ext cx="354505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Hitchhike using the self-transmissible plasmid machinery </a:t>
            </a:r>
          </a:p>
          <a:p>
            <a:r>
              <a:rPr lang="en-US" dirty="0"/>
              <a:t>Encode </a:t>
            </a:r>
            <a:r>
              <a:rPr lang="en-US" i="1" dirty="0"/>
              <a:t>MOB </a:t>
            </a:r>
            <a:r>
              <a:rPr lang="en-US" dirty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310676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A153-06E8-BE66-9C8A-C0AF37B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121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An Example of a Plasmid</a:t>
            </a:r>
          </a:p>
        </p:txBody>
      </p:sp>
      <p:pic>
        <p:nvPicPr>
          <p:cNvPr id="12" name="Picture 11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BA60208B-AC6D-A23B-87E3-445E66754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6"/>
          <a:stretch/>
        </p:blipFill>
        <p:spPr>
          <a:xfrm>
            <a:off x="6166623" y="1315896"/>
            <a:ext cx="2035253" cy="2755900"/>
          </a:xfrm>
          <a:prstGeom prst="rect">
            <a:avLst/>
          </a:prstGeom>
        </p:spPr>
      </p:pic>
      <p:pic>
        <p:nvPicPr>
          <p:cNvPr id="14" name="Picture 13" descr="A circular object with numbers and symbols&#10;&#10;Description automatically generated">
            <a:extLst>
              <a:ext uri="{FF2B5EF4-FFF2-40B4-BE49-F238E27FC236}">
                <a16:creationId xmlns:a16="http://schemas.microsoft.com/office/drawing/2014/main" id="{C365493F-4F23-7D86-F465-12772A651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1" r="16377"/>
          <a:stretch/>
        </p:blipFill>
        <p:spPr>
          <a:xfrm>
            <a:off x="2152185" y="743196"/>
            <a:ext cx="4014438" cy="42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5BD9-1BE8-9D25-A0EE-C94FE505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Bacteriophages (Phages) as MGEs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035FE-6F10-681E-3781-9EFAF227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54528" cy="3416400"/>
          </a:xfrm>
        </p:spPr>
        <p:txBody>
          <a:bodyPr/>
          <a:lstStyle/>
          <a:p>
            <a:r>
              <a:rPr lang="en-US" dirty="0"/>
              <a:t>Phages naturally hunt bacteria and control bacterial populations</a:t>
            </a:r>
          </a:p>
          <a:p>
            <a:r>
              <a:rPr lang="en-US" dirty="0"/>
              <a:t>May be composed of DNA or RNA</a:t>
            </a:r>
          </a:p>
          <a:p>
            <a:r>
              <a:rPr lang="en-US" dirty="0"/>
              <a:t>Host range depends on what types of bacteria a phage can infect </a:t>
            </a:r>
          </a:p>
          <a:p>
            <a:endParaRPr lang="en-US" dirty="0"/>
          </a:p>
        </p:txBody>
      </p:sp>
      <p:pic>
        <p:nvPicPr>
          <p:cNvPr id="38914" name="Picture 2" descr="Bacteriophage - Wikipedia">
            <a:extLst>
              <a:ext uri="{FF2B5EF4-FFF2-40B4-BE49-F238E27FC236}">
                <a16:creationId xmlns:a16="http://schemas.microsoft.com/office/drawing/2014/main" id="{5D04500A-846B-6ADC-4CAE-0AAAC7CB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43" y="731375"/>
            <a:ext cx="2459025" cy="29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1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E576-C297-F5B8-D8EA-DF31CD12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Phage Life Cycle</a:t>
            </a:r>
          </a:p>
        </p:txBody>
      </p:sp>
      <p:pic>
        <p:nvPicPr>
          <p:cNvPr id="7" name="Picture 6" descr="A diagram of lysogenic cycle&#10;&#10;Description automatically generated">
            <a:extLst>
              <a:ext uri="{FF2B5EF4-FFF2-40B4-BE49-F238E27FC236}">
                <a16:creationId xmlns:a16="http://schemas.microsoft.com/office/drawing/2014/main" id="{A1D9E8F5-68C0-A976-EA5C-A43C3E56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1300834"/>
            <a:ext cx="7120889" cy="33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Lytic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11660" cy="3416400"/>
          </a:xfrm>
        </p:spPr>
        <p:txBody>
          <a:bodyPr/>
          <a:lstStyle/>
          <a:p>
            <a:r>
              <a:rPr lang="en-US" dirty="0"/>
              <a:t>Phages infect cell by integrating its DNA, replicate, and lyse cells to release virions</a:t>
            </a:r>
          </a:p>
          <a:p>
            <a:r>
              <a:rPr lang="en-US" dirty="0"/>
              <a:t>All phages are capable of lytic cycle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diagram of lysogenic cycle&#10;&#10;Description automatically generated">
            <a:extLst>
              <a:ext uri="{FF2B5EF4-FFF2-40B4-BE49-F238E27FC236}">
                <a16:creationId xmlns:a16="http://schemas.microsoft.com/office/drawing/2014/main" id="{6D00EF28-CB21-CF07-D420-A0C57957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51"/>
          <a:stretch/>
        </p:blipFill>
        <p:spPr>
          <a:xfrm>
            <a:off x="4683223" y="1300834"/>
            <a:ext cx="3855867" cy="33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Lytic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11660" cy="3416400"/>
          </a:xfrm>
        </p:spPr>
        <p:txBody>
          <a:bodyPr/>
          <a:lstStyle/>
          <a:p>
            <a:r>
              <a:rPr lang="en-US" dirty="0"/>
              <a:t>Phages infect cell by integrating its DNA, replicate, and lyse cells to release virions</a:t>
            </a:r>
          </a:p>
          <a:p>
            <a:r>
              <a:rPr lang="en-US" dirty="0"/>
              <a:t>All phages are capable of lytic cycle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diagram of lysogenic cycle&#10;&#10;Description automatically generated">
            <a:extLst>
              <a:ext uri="{FF2B5EF4-FFF2-40B4-BE49-F238E27FC236}">
                <a16:creationId xmlns:a16="http://schemas.microsoft.com/office/drawing/2014/main" id="{6D00EF28-CB21-CF07-D420-A0C579575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51"/>
          <a:stretch/>
        </p:blipFill>
        <p:spPr>
          <a:xfrm>
            <a:off x="4683223" y="1300834"/>
            <a:ext cx="3855867" cy="3397641"/>
          </a:xfrm>
          <a:prstGeom prst="rect">
            <a:avLst/>
          </a:prstGeom>
        </p:spPr>
      </p:pic>
      <p:pic>
        <p:nvPicPr>
          <p:cNvPr id="76802" name="Picture 2" descr="Can Doctors Predict The Severity of COVID-19 in Their Patients?">
            <a:extLst>
              <a:ext uri="{FF2B5EF4-FFF2-40B4-BE49-F238E27FC236}">
                <a16:creationId xmlns:a16="http://schemas.microsoft.com/office/drawing/2014/main" id="{900E5615-68DA-CF05-357C-109E08EA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FD0C9-71BB-7EC9-DA9B-D4C21913509C}"/>
              </a:ext>
            </a:extLst>
          </p:cNvPr>
          <p:cNvSpPr txBox="1"/>
          <p:nvPr/>
        </p:nvSpPr>
        <p:spPr>
          <a:xfrm>
            <a:off x="311700" y="200722"/>
            <a:ext cx="371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41593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Lysogenic/ Temperate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77420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Phages infect cells with its DNA and phage DNA is integrated into bacterial DNA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prophage/ provirus</a:t>
            </a:r>
          </a:p>
          <a:p>
            <a:r>
              <a:rPr lang="en-US" dirty="0"/>
              <a:t>But the bacterial cell does not die and is able to reproduce with the dormant </a:t>
            </a:r>
            <a:r>
              <a:rPr lang="en-US" b="1" dirty="0"/>
              <a:t>prophage</a:t>
            </a:r>
          </a:p>
          <a:p>
            <a:r>
              <a:rPr lang="en-US" dirty="0"/>
              <a:t>Can switch to lytic cycle eventually</a:t>
            </a:r>
          </a:p>
          <a:p>
            <a:r>
              <a:rPr lang="en-US" dirty="0"/>
              <a:t>Non-virulent infection</a:t>
            </a:r>
          </a:p>
          <a:p>
            <a:r>
              <a:rPr lang="en-US" dirty="0"/>
              <a:t>Not all phages are capable of lysogeny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diagram of lysogenic cycle&#10;&#10;Description automatically generated">
            <a:extLst>
              <a:ext uri="{FF2B5EF4-FFF2-40B4-BE49-F238E27FC236}">
                <a16:creationId xmlns:a16="http://schemas.microsoft.com/office/drawing/2014/main" id="{14B24B7E-EC18-ED50-C9C5-96E0E9363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1"/>
          <a:stretch/>
        </p:blipFill>
        <p:spPr>
          <a:xfrm>
            <a:off x="4572000" y="1300834"/>
            <a:ext cx="4432641" cy="3397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3B629-445F-124C-76C8-45918FD63B9D}"/>
              </a:ext>
            </a:extLst>
          </p:cNvPr>
          <p:cNvSpPr/>
          <p:nvPr/>
        </p:nvSpPr>
        <p:spPr>
          <a:xfrm>
            <a:off x="4164037" y="2293034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E6106-0410-90BD-FA80-B06F318AE9AF}"/>
              </a:ext>
            </a:extLst>
          </p:cNvPr>
          <p:cNvSpPr/>
          <p:nvPr/>
        </p:nvSpPr>
        <p:spPr>
          <a:xfrm>
            <a:off x="4192172" y="3436846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6729933" y="428595"/>
            <a:ext cx="2104085" cy="14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89293" y="347866"/>
            <a:ext cx="2412836" cy="16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853256" y="3379361"/>
            <a:ext cx="2008626" cy="1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267702" y="3337566"/>
            <a:ext cx="2297008" cy="13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8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Lysogenic/ Temperate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77420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Phages infect cells with its DNA and phage DNA is integrated into bacterial DNA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prophage/ provirus</a:t>
            </a:r>
          </a:p>
          <a:p>
            <a:r>
              <a:rPr lang="en-US" dirty="0"/>
              <a:t>But the bacterial cell does not die and is able to reproduce with the dormant </a:t>
            </a:r>
            <a:r>
              <a:rPr lang="en-US" b="1" dirty="0"/>
              <a:t>prophage</a:t>
            </a:r>
          </a:p>
          <a:p>
            <a:r>
              <a:rPr lang="en-US" dirty="0"/>
              <a:t>Can switch to lytic cycle eventually</a:t>
            </a:r>
          </a:p>
          <a:p>
            <a:r>
              <a:rPr lang="en-US" dirty="0"/>
              <a:t>Non-virulent infection</a:t>
            </a:r>
          </a:p>
          <a:p>
            <a:r>
              <a:rPr lang="en-US" dirty="0"/>
              <a:t>Not all phages are capable of lysogeny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diagram of lysogenic cycle&#10;&#10;Description automatically generated">
            <a:extLst>
              <a:ext uri="{FF2B5EF4-FFF2-40B4-BE49-F238E27FC236}">
                <a16:creationId xmlns:a16="http://schemas.microsoft.com/office/drawing/2014/main" id="{14B24B7E-EC18-ED50-C9C5-96E0E936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1"/>
          <a:stretch/>
        </p:blipFill>
        <p:spPr>
          <a:xfrm>
            <a:off x="4572000" y="1300834"/>
            <a:ext cx="4432641" cy="3397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3B629-445F-124C-76C8-45918FD63B9D}"/>
              </a:ext>
            </a:extLst>
          </p:cNvPr>
          <p:cNvSpPr/>
          <p:nvPr/>
        </p:nvSpPr>
        <p:spPr>
          <a:xfrm>
            <a:off x="4164037" y="2293034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E6106-0410-90BD-FA80-B06F318AE9AF}"/>
              </a:ext>
            </a:extLst>
          </p:cNvPr>
          <p:cNvSpPr/>
          <p:nvPr/>
        </p:nvSpPr>
        <p:spPr>
          <a:xfrm>
            <a:off x="4192172" y="3436846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6" name="Picture 2" descr="Herpes simplex virus: Video, Anatomy &amp; Definition | Osmosis">
            <a:extLst>
              <a:ext uri="{FF2B5EF4-FFF2-40B4-BE49-F238E27FC236}">
                <a16:creationId xmlns:a16="http://schemas.microsoft.com/office/drawing/2014/main" id="{28B0AF6A-96F4-4E9F-CED9-C0DD2460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3E819-38E7-4FFB-E3E9-0D4AC5103EFB}"/>
              </a:ext>
            </a:extLst>
          </p:cNvPr>
          <p:cNvSpPr/>
          <p:nvPr/>
        </p:nvSpPr>
        <p:spPr>
          <a:xfrm>
            <a:off x="4572000" y="2141034"/>
            <a:ext cx="4432641" cy="2899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8" name="Picture 4" descr="Herpes - Wikipedia">
            <a:extLst>
              <a:ext uri="{FF2B5EF4-FFF2-40B4-BE49-F238E27FC236}">
                <a16:creationId xmlns:a16="http://schemas.microsoft.com/office/drawing/2014/main" id="{E97FBE14-607B-A248-D2BF-21AB61C8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88" y="2474578"/>
            <a:ext cx="3277663" cy="22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5E7B-B706-6D1E-0068-EB5D372F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51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are phages cool?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939F-79C9-9EF9-14A8-5C0297A0F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21" y="1085568"/>
            <a:ext cx="4290698" cy="3416400"/>
          </a:xfrm>
        </p:spPr>
        <p:txBody>
          <a:bodyPr>
            <a:normAutofit/>
          </a:bodyPr>
          <a:lstStyle/>
          <a:p>
            <a:r>
              <a:rPr lang="en-US" dirty="0"/>
              <a:t>To combat antibiotic resistance, phages are used to control bacterial populations that only target bacteria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C5837-A6CF-062E-C5DF-EA852BBC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00" y="1085568"/>
            <a:ext cx="4064619" cy="12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5E7B-B706-6D1E-0068-EB5D372F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51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are phages cool?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EABCE-3D8D-B9A8-B0CD-1C6774BB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91" y="1237479"/>
            <a:ext cx="4867507" cy="117949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A7FF93-0449-6205-5A34-B4B646C1272F}"/>
              </a:ext>
            </a:extLst>
          </p:cNvPr>
          <p:cNvSpPr txBox="1">
            <a:spLocks/>
          </p:cNvSpPr>
          <p:nvPr/>
        </p:nvSpPr>
        <p:spPr>
          <a:xfrm>
            <a:off x="281302" y="940889"/>
            <a:ext cx="369968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Microcystis </a:t>
            </a:r>
            <a:r>
              <a:rPr lang="en-US" dirty="0"/>
              <a:t>phage ”stole” a gene that prevents photoinhibition during infection which benefits phage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1127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D3C-2E0D-B3DE-EC7E-A630D99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Muskegon Lake, Michigan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A936-3576-7BFB-1CAD-D95EA4B57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14990" cy="3416400"/>
          </a:xfrm>
        </p:spPr>
        <p:txBody>
          <a:bodyPr/>
          <a:lstStyle/>
          <a:p>
            <a:r>
              <a:rPr lang="en-US" dirty="0"/>
              <a:t>Drowned river-mouth that directly connects to Lake Michigan</a:t>
            </a:r>
          </a:p>
          <a:p>
            <a:r>
              <a:rPr lang="en-US" dirty="0"/>
              <a:t>Sampled over two years (2014-2015)</a:t>
            </a:r>
          </a:p>
          <a:p>
            <a:pPr lvl="1"/>
            <a:r>
              <a:rPr lang="en-US" dirty="0"/>
              <a:t>Fall</a:t>
            </a:r>
          </a:p>
          <a:p>
            <a:pPr lvl="1"/>
            <a:r>
              <a:rPr lang="en-US" dirty="0"/>
              <a:t>Summer</a:t>
            </a:r>
          </a:p>
          <a:p>
            <a:r>
              <a:rPr lang="en-US" dirty="0"/>
              <a:t>16 total samples from 2 stations</a:t>
            </a:r>
          </a:p>
          <a:p>
            <a:pPr lvl="1"/>
            <a:r>
              <a:rPr lang="en-US" dirty="0"/>
              <a:t>Outlet</a:t>
            </a:r>
          </a:p>
          <a:p>
            <a:pPr lvl="1"/>
            <a:r>
              <a:rPr lang="en-US" dirty="0"/>
              <a:t>Deep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8EBD1-26B2-291C-C7F7-7BC7AC15B3AA}"/>
              </a:ext>
            </a:extLst>
          </p:cNvPr>
          <p:cNvSpPr txBox="1"/>
          <p:nvPr/>
        </p:nvSpPr>
        <p:spPr>
          <a:xfrm>
            <a:off x="5303520" y="3961814"/>
            <a:ext cx="367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Schmidt, et al. (2020) </a:t>
            </a:r>
            <a:r>
              <a:rPr lang="en-US" i="1" dirty="0"/>
              <a:t>FEMS Microbial Ecology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C63AE-C63D-F3B9-756C-193FD35A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52" y="538666"/>
            <a:ext cx="4158048" cy="31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5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Metagenomics</a:t>
            </a:r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B38B8734-586A-8A4E-B79E-87193D1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76731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3F3FE-D8AB-F512-C400-2DB3A16EBCF8}"/>
              </a:ext>
            </a:extLst>
          </p:cNvPr>
          <p:cNvSpPr txBox="1"/>
          <p:nvPr/>
        </p:nvSpPr>
        <p:spPr>
          <a:xfrm>
            <a:off x="349079" y="1599911"/>
            <a:ext cx="1320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65B0078-B486-6A4B-70D7-A01C972F1DEC}"/>
              </a:ext>
            </a:extLst>
          </p:cNvPr>
          <p:cNvSpPr/>
          <p:nvPr/>
        </p:nvSpPr>
        <p:spPr>
          <a:xfrm>
            <a:off x="1460827" y="1222995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85179-2FA2-BC3C-5BAD-46F38CB0965B}"/>
              </a:ext>
            </a:extLst>
          </p:cNvPr>
          <p:cNvSpPr txBox="1"/>
          <p:nvPr/>
        </p:nvSpPr>
        <p:spPr>
          <a:xfrm>
            <a:off x="1348286" y="767310"/>
            <a:ext cx="228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 Extraction + </a:t>
            </a:r>
          </a:p>
          <a:p>
            <a:r>
              <a:rPr lang="en-US" dirty="0"/>
              <a:t>Sequence Reads</a:t>
            </a:r>
          </a:p>
        </p:txBody>
      </p:sp>
      <p:pic>
        <p:nvPicPr>
          <p:cNvPr id="13" name="Picture 12" descr="A group of ladders on a white background&#10;&#10;Description automatically generated">
            <a:extLst>
              <a:ext uri="{FF2B5EF4-FFF2-40B4-BE49-F238E27FC236}">
                <a16:creationId xmlns:a16="http://schemas.microsoft.com/office/drawing/2014/main" id="{27F3ED3E-9B08-A219-7DC1-8D7298471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/>
          <a:stretch/>
        </p:blipFill>
        <p:spPr>
          <a:xfrm>
            <a:off x="3063981" y="892814"/>
            <a:ext cx="3016038" cy="76073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5B9192E-A5B1-B1A1-0843-320705F9ADF5}"/>
              </a:ext>
            </a:extLst>
          </p:cNvPr>
          <p:cNvSpPr/>
          <p:nvPr/>
        </p:nvSpPr>
        <p:spPr>
          <a:xfrm>
            <a:off x="6278609" y="1321283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C44C8-D6C6-B8BE-0B5E-D2A7FAA7B67A}"/>
              </a:ext>
            </a:extLst>
          </p:cNvPr>
          <p:cNvSpPr txBox="1"/>
          <p:nvPr/>
        </p:nvSpPr>
        <p:spPr>
          <a:xfrm>
            <a:off x="6352265" y="834845"/>
            <a:ext cx="124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Assemble into contigs</a:t>
            </a:r>
          </a:p>
        </p:txBody>
      </p:sp>
      <p:pic>
        <p:nvPicPr>
          <p:cNvPr id="17" name="Picture 16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2D19B42D-4155-1DCA-881A-8162466E4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58"/>
          <a:stretch/>
        </p:blipFill>
        <p:spPr>
          <a:xfrm>
            <a:off x="7707281" y="1528961"/>
            <a:ext cx="1231900" cy="423887"/>
          </a:xfrm>
          <a:prstGeom prst="rect">
            <a:avLst/>
          </a:prstGeom>
        </p:spPr>
      </p:pic>
      <p:pic>
        <p:nvPicPr>
          <p:cNvPr id="18" name="Picture 17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F74FC4BC-9291-A5AC-EF36-2FA454130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716" b="79508"/>
          <a:stretch/>
        </p:blipFill>
        <p:spPr>
          <a:xfrm>
            <a:off x="7674322" y="576806"/>
            <a:ext cx="1231900" cy="545274"/>
          </a:xfrm>
          <a:prstGeom prst="rect">
            <a:avLst/>
          </a:prstGeom>
        </p:spPr>
      </p:pic>
      <p:pic>
        <p:nvPicPr>
          <p:cNvPr id="19" name="Picture 18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F7F49A80-275F-FADE-7DD5-D4D5F5671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38" b="41500"/>
          <a:stretch/>
        </p:blipFill>
        <p:spPr>
          <a:xfrm>
            <a:off x="7707281" y="1165682"/>
            <a:ext cx="1231900" cy="363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908AB2-341A-3940-9874-1E7DB4FBC8D6}"/>
              </a:ext>
            </a:extLst>
          </p:cNvPr>
          <p:cNvSpPr txBox="1"/>
          <p:nvPr/>
        </p:nvSpPr>
        <p:spPr>
          <a:xfrm>
            <a:off x="7965473" y="459533"/>
            <a:ext cx="1246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7D97DD9-86B0-ECC2-3462-4659E62471AE}"/>
              </a:ext>
            </a:extLst>
          </p:cNvPr>
          <p:cNvSpPr/>
          <p:nvPr/>
        </p:nvSpPr>
        <p:spPr>
          <a:xfrm rot="7934298">
            <a:off x="7305396" y="2868514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58C61-F9CA-72D8-6CC6-BAEFDEAFDD79}"/>
              </a:ext>
            </a:extLst>
          </p:cNvPr>
          <p:cNvSpPr txBox="1"/>
          <p:nvPr/>
        </p:nvSpPr>
        <p:spPr>
          <a:xfrm>
            <a:off x="7084032" y="2571750"/>
            <a:ext cx="1246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Binning</a:t>
            </a:r>
          </a:p>
        </p:txBody>
      </p:sp>
      <p:pic>
        <p:nvPicPr>
          <p:cNvPr id="24" name="Picture 23" descr="A circular red and orange design&#10;&#10;Description automatically generated with medium confidence">
            <a:extLst>
              <a:ext uri="{FF2B5EF4-FFF2-40B4-BE49-F238E27FC236}">
                <a16:creationId xmlns:a16="http://schemas.microsoft.com/office/drawing/2014/main" id="{0A9AE3EB-7AAC-60FF-9D0B-6C1E0AB27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00" y="3022402"/>
            <a:ext cx="4523865" cy="14521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641256-0189-ED1D-C3CA-B4C10D366276}"/>
              </a:ext>
            </a:extLst>
          </p:cNvPr>
          <p:cNvSpPr txBox="1"/>
          <p:nvPr/>
        </p:nvSpPr>
        <p:spPr>
          <a:xfrm>
            <a:off x="2204803" y="2714625"/>
            <a:ext cx="397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Metagenome Assembled Genome = </a:t>
            </a:r>
            <a:r>
              <a:rPr lang="en-US" b="1" dirty="0"/>
              <a:t>MAG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268CE-2968-238A-54FF-1FD55C6618A1}"/>
              </a:ext>
            </a:extLst>
          </p:cNvPr>
          <p:cNvSpPr txBox="1"/>
          <p:nvPr/>
        </p:nvSpPr>
        <p:spPr>
          <a:xfrm>
            <a:off x="2204803" y="4398354"/>
            <a:ext cx="397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Allows us to reconstruct complex and unknown genomes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53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4" grpId="0" animBg="1"/>
      <p:bldP spid="15" grpId="0"/>
      <p:bldP spid="20" grpId="0"/>
      <p:bldP spid="21" grpId="0" animBg="1"/>
      <p:bldP spid="22" grpId="0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A0D3-9A32-677F-F015-7A65D617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geNomad</a:t>
            </a:r>
            <a:r>
              <a:rPr lang="en-US" b="1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5EA6A-3906-A2CA-087A-0EEB04547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geNomad</a:t>
            </a:r>
            <a:r>
              <a:rPr lang="en-US" dirty="0"/>
              <a:t> is a bioinformatic tool that identifies plasmids and viruses in metagenomic sequencing data</a:t>
            </a:r>
          </a:p>
          <a:p>
            <a:r>
              <a:rPr lang="en-US" dirty="0"/>
              <a:t>Uses a hybrid approach</a:t>
            </a:r>
          </a:p>
          <a:p>
            <a:pPr lvl="1"/>
            <a:r>
              <a:rPr lang="en-US" sz="1600" dirty="0"/>
              <a:t>Alignment-free models to classify reads from nucleotide sequences </a:t>
            </a:r>
          </a:p>
          <a:p>
            <a:pPr lvl="1"/>
            <a:r>
              <a:rPr lang="en-US" sz="1600" dirty="0"/>
              <a:t>Gene-based classification searches online databases to identify marker proteins to identify the sequence</a:t>
            </a:r>
          </a:p>
          <a:p>
            <a:r>
              <a:rPr lang="en-US" dirty="0"/>
              <a:t>Hybrid approach bolsters the strength of each classification method </a:t>
            </a:r>
          </a:p>
        </p:txBody>
      </p:sp>
    </p:spTree>
    <p:extLst>
      <p:ext uri="{BB962C8B-B14F-4D97-AF65-F5344CB8AC3E}">
        <p14:creationId xmlns:p14="http://schemas.microsoft.com/office/powerpoint/2010/main" val="1093209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pic>
        <p:nvPicPr>
          <p:cNvPr id="4" name="Picture 3" descr="A diagram of metagenomics&#10;&#10;Description automatically generated">
            <a:extLst>
              <a:ext uri="{FF2B5EF4-FFF2-40B4-BE49-F238E27FC236}">
                <a16:creationId xmlns:a16="http://schemas.microsoft.com/office/drawing/2014/main" id="{D14E3C3D-89DC-D38B-F6EF-0A1F9731A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534"/>
          <a:stretch/>
        </p:blipFill>
        <p:spPr>
          <a:xfrm>
            <a:off x="32164" y="643778"/>
            <a:ext cx="8829799" cy="41850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9E1E4-F86E-0C55-BF4C-5783460D331E}"/>
              </a:ext>
            </a:extLst>
          </p:cNvPr>
          <p:cNvSpPr/>
          <p:nvPr/>
        </p:nvSpPr>
        <p:spPr>
          <a:xfrm>
            <a:off x="7504771" y="477959"/>
            <a:ext cx="1327529" cy="147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F8C56-C7F4-7B82-623D-89EAEA5F17D1}"/>
              </a:ext>
            </a:extLst>
          </p:cNvPr>
          <p:cNvGrpSpPr/>
          <p:nvPr/>
        </p:nvGrpSpPr>
        <p:grpSpPr>
          <a:xfrm>
            <a:off x="7611935" y="489889"/>
            <a:ext cx="1499901" cy="1617691"/>
            <a:chOff x="7674322" y="335157"/>
            <a:chExt cx="1499901" cy="1617691"/>
          </a:xfrm>
        </p:grpSpPr>
        <p:pic>
          <p:nvPicPr>
            <p:cNvPr id="17" name="Picture 16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2D19B42D-4155-1DCA-881A-8162466E4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958"/>
            <a:stretch/>
          </p:blipFill>
          <p:spPr>
            <a:xfrm>
              <a:off x="7707281" y="1528961"/>
              <a:ext cx="1231900" cy="423887"/>
            </a:xfrm>
            <a:prstGeom prst="rect">
              <a:avLst/>
            </a:prstGeom>
          </p:spPr>
        </p:pic>
        <p:pic>
          <p:nvPicPr>
            <p:cNvPr id="18" name="Picture 17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F74FC4BC-9291-A5AC-EF36-2FA454130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716" b="79508"/>
            <a:stretch/>
          </p:blipFill>
          <p:spPr>
            <a:xfrm>
              <a:off x="7674322" y="576806"/>
              <a:ext cx="1231900" cy="545274"/>
            </a:xfrm>
            <a:prstGeom prst="rect">
              <a:avLst/>
            </a:prstGeom>
          </p:spPr>
        </p:pic>
        <p:pic>
          <p:nvPicPr>
            <p:cNvPr id="19" name="Picture 18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F7F49A80-275F-FADE-7DD5-D4D5F5671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38" b="41500"/>
            <a:stretch/>
          </p:blipFill>
          <p:spPr>
            <a:xfrm>
              <a:off x="7707281" y="1165682"/>
              <a:ext cx="1231900" cy="3632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908AB2-341A-3940-9874-1E7DB4FBC8D6}"/>
                </a:ext>
              </a:extLst>
            </p:cNvPr>
            <p:cNvSpPr txBox="1"/>
            <p:nvPr/>
          </p:nvSpPr>
          <p:spPr>
            <a:xfrm>
              <a:off x="7927726" y="335157"/>
              <a:ext cx="1246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Contigs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F7C3842-DC33-A710-678E-5C194CE620AF}"/>
              </a:ext>
            </a:extLst>
          </p:cNvPr>
          <p:cNvSpPr/>
          <p:nvPr/>
        </p:nvSpPr>
        <p:spPr>
          <a:xfrm>
            <a:off x="7504771" y="314631"/>
            <a:ext cx="1580934" cy="1926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7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plasmid-encoded gene </a:t>
            </a:r>
            <a:r>
              <a:rPr lang="en-US" sz="2800" b="1" dirty="0"/>
              <a:t>abundance between free-living and particle-attached filters?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plasmid-encoded genes </a:t>
            </a:r>
            <a:r>
              <a:rPr lang="en-US" sz="2800" b="1" dirty="0"/>
              <a:t>in the particle-attached filter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57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BF13D-7A82-BB57-D062-E0EC1B90E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5284-3754-D6E3-CE2F-DFB16D14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48" y="941924"/>
            <a:ext cx="6179481" cy="40665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AFEDC1-0F13-14D6-BD49-64287A791BA0}"/>
              </a:ext>
            </a:extLst>
          </p:cNvPr>
          <p:cNvSpPr/>
          <p:nvPr/>
        </p:nvSpPr>
        <p:spPr>
          <a:xfrm>
            <a:off x="1828800" y="1025913"/>
            <a:ext cx="5754029" cy="3555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B300B2-762F-D672-CC3B-85E2D8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27" y="139748"/>
            <a:ext cx="8520113" cy="5730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plasmid-encoded genes vary per filter size?</a:t>
            </a:r>
          </a:p>
        </p:txBody>
      </p:sp>
    </p:spTree>
    <p:extLst>
      <p:ext uri="{BB962C8B-B14F-4D97-AF65-F5344CB8AC3E}">
        <p14:creationId xmlns:p14="http://schemas.microsoft.com/office/powerpoint/2010/main" val="2990796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39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plasmid-encoded genes vary per filter size?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BF13D-7A82-BB57-D062-E0EC1B90E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40919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no significant difference between the number of plasmid-encoded genes between filter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5284-3754-D6E3-CE2F-DFB16D14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84" y="1152475"/>
            <a:ext cx="5831361" cy="38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7005032" y="436074"/>
            <a:ext cx="1536659" cy="10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40924" y="452918"/>
            <a:ext cx="1796296" cy="11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340548" y="3670689"/>
            <a:ext cx="1639429" cy="109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946559" y="3777447"/>
            <a:ext cx="2140441" cy="12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770DC-120B-F3CE-D19F-93C99237C375}"/>
              </a:ext>
            </a:extLst>
          </p:cNvPr>
          <p:cNvSpPr txBox="1"/>
          <p:nvPr/>
        </p:nvSpPr>
        <p:spPr>
          <a:xfrm>
            <a:off x="2777795" y="1353337"/>
            <a:ext cx="381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Microbial Communities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96176-E538-48E0-687D-99FDEEA5ABDF}"/>
              </a:ext>
            </a:extLst>
          </p:cNvPr>
          <p:cNvCxnSpPr/>
          <p:nvPr/>
        </p:nvCxnSpPr>
        <p:spPr>
          <a:xfrm flipH="1" flipV="1">
            <a:off x="2039815" y="1622072"/>
            <a:ext cx="799690" cy="6677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9FB31C-ED02-A6FE-D889-7EB55712EC15}"/>
              </a:ext>
            </a:extLst>
          </p:cNvPr>
          <p:cNvCxnSpPr>
            <a:cxnSpLocks/>
          </p:cNvCxnSpPr>
          <p:nvPr/>
        </p:nvCxnSpPr>
        <p:spPr>
          <a:xfrm flipH="1">
            <a:off x="2160341" y="3824572"/>
            <a:ext cx="952090" cy="5093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4EAC02-80CD-D4C4-D7AA-0A51FB260B10}"/>
              </a:ext>
            </a:extLst>
          </p:cNvPr>
          <p:cNvCxnSpPr>
            <a:cxnSpLocks/>
          </p:cNvCxnSpPr>
          <p:nvPr/>
        </p:nvCxnSpPr>
        <p:spPr>
          <a:xfrm>
            <a:off x="6116274" y="3719358"/>
            <a:ext cx="854360" cy="5433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BA424A-41BF-97F0-CEF8-B154FF258A65}"/>
              </a:ext>
            </a:extLst>
          </p:cNvPr>
          <p:cNvCxnSpPr>
            <a:cxnSpLocks/>
          </p:cNvCxnSpPr>
          <p:nvPr/>
        </p:nvCxnSpPr>
        <p:spPr>
          <a:xfrm flipV="1">
            <a:off x="6143029" y="1612000"/>
            <a:ext cx="702907" cy="4692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How Important are Microorganisms?">
            <a:extLst>
              <a:ext uri="{FF2B5EF4-FFF2-40B4-BE49-F238E27FC236}">
                <a16:creationId xmlns:a16="http://schemas.microsoft.com/office/drawing/2014/main" id="{2C489532-A720-3C57-942B-BE5EDA22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60" y="2015864"/>
            <a:ext cx="2535468" cy="17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conjugation gene </a:t>
            </a:r>
            <a:r>
              <a:rPr lang="en-US" sz="2800" b="1" dirty="0"/>
              <a:t>abundance between free-living and particle-attached filter sizes?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conjugation genes </a:t>
            </a:r>
            <a:r>
              <a:rPr lang="en-US" sz="2800" b="1" dirty="0"/>
              <a:t> on particle-attached filter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3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B4E8-4A2A-7B9A-F250-BD081AA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conjugation genes vary between filter size?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F515E-0CCE-CEA8-E8E9-DB302F2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64" y="1296794"/>
            <a:ext cx="7069146" cy="34801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2B0B28-E42D-C42E-B183-65AF6CE2A533}"/>
              </a:ext>
            </a:extLst>
          </p:cNvPr>
          <p:cNvSpPr/>
          <p:nvPr/>
        </p:nvSpPr>
        <p:spPr>
          <a:xfrm>
            <a:off x="2051824" y="1296794"/>
            <a:ext cx="6601522" cy="3007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1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B4E8-4A2A-7B9A-F250-BD081AA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conjugation genes vary between filter size?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F515E-0CCE-CEA8-E8E9-DB302F2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40" y="1352550"/>
            <a:ext cx="6533160" cy="321632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1D43E5-9840-522F-8E47-15F0EE180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62" y="1152525"/>
            <a:ext cx="1884014" cy="34163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All conjugation genes are found in nearly equal amounts in both filter sizes</a:t>
            </a:r>
          </a:p>
        </p:txBody>
      </p:sp>
    </p:spTree>
    <p:extLst>
      <p:ext uri="{BB962C8B-B14F-4D97-AF65-F5344CB8AC3E}">
        <p14:creationId xmlns:p14="http://schemas.microsoft.com/office/powerpoint/2010/main" val="1506400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free-living and particle-attached filters?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filters because of the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D14FDBE-E5A9-B9D5-851E-6AE43BDC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806370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53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382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phage-encoded genes vary per filter size?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30C54C-EEA3-33A2-AD55-67C1CB959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64354-E8F8-7A60-6191-CB2843201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4" y="1059410"/>
            <a:ext cx="5738851" cy="4084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ACCB18-943C-73AF-CE45-9029F844E856}"/>
              </a:ext>
            </a:extLst>
          </p:cNvPr>
          <p:cNvSpPr/>
          <p:nvPr/>
        </p:nvSpPr>
        <p:spPr>
          <a:xfrm>
            <a:off x="2252546" y="1152475"/>
            <a:ext cx="5609064" cy="3509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382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phage-encoded genes vary per filter size?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30C54C-EEA3-33A2-AD55-67C1CB95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420349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a significant difference in the number of phage-encoded between filter sizes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64354-E8F8-7A60-6191-CB284320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48" y="1059410"/>
            <a:ext cx="5738851" cy="4084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718A9-214E-C51B-6E15-40F2FAB23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724"/>
          <a:stretch/>
        </p:blipFill>
        <p:spPr>
          <a:xfrm>
            <a:off x="3120635" y="4672361"/>
            <a:ext cx="5831361" cy="3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0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</a:t>
            </a:r>
          </a:p>
        </p:txBody>
      </p:sp>
      <p:pic>
        <p:nvPicPr>
          <p:cNvPr id="4" name="Picture 3" descr="A diagram of metagenomics&#10;&#10;Description automatically generated">
            <a:extLst>
              <a:ext uri="{FF2B5EF4-FFF2-40B4-BE49-F238E27FC236}">
                <a16:creationId xmlns:a16="http://schemas.microsoft.com/office/drawing/2014/main" id="{D14E3C3D-89DC-D38B-F6EF-0A1F9731A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534"/>
          <a:stretch/>
        </p:blipFill>
        <p:spPr>
          <a:xfrm>
            <a:off x="32164" y="643778"/>
            <a:ext cx="8829799" cy="4185090"/>
          </a:xfrm>
          <a:prstGeom prst="rect">
            <a:avLst/>
          </a:prstGeom>
        </p:spPr>
      </p:pic>
      <p:pic>
        <p:nvPicPr>
          <p:cNvPr id="3" name="Picture 2" descr="A group of circular objects with text&#10;&#10;Description automatically generated">
            <a:extLst>
              <a:ext uri="{FF2B5EF4-FFF2-40B4-BE49-F238E27FC236}">
                <a16:creationId xmlns:a16="http://schemas.microsoft.com/office/drawing/2014/main" id="{EC083FBA-8DAD-9319-4EBB-DDDD9509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90" y="2408663"/>
            <a:ext cx="5190846" cy="24202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A7987-0343-CE9E-F847-4FFEEEF57F1E}"/>
              </a:ext>
            </a:extLst>
          </p:cNvPr>
          <p:cNvSpPr/>
          <p:nvPr/>
        </p:nvSpPr>
        <p:spPr>
          <a:xfrm>
            <a:off x="1839951" y="2408663"/>
            <a:ext cx="4538547" cy="2564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0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06D-5EC2-FA46-9517-75A17645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E0F14-7FDB-A14F-C702-134015E45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MAGs were identified through statistical modeling in these 2 filter sizes and by calculating differential abundance</a:t>
            </a:r>
          </a:p>
          <a:p>
            <a:r>
              <a:rPr lang="en-US" dirty="0">
                <a:solidFill>
                  <a:srgbClr val="FF0000"/>
                </a:solidFill>
              </a:rPr>
              <a:t>346 MAGs </a:t>
            </a:r>
            <a:r>
              <a:rPr lang="en-US" dirty="0"/>
              <a:t>were created</a:t>
            </a:r>
          </a:p>
          <a:p>
            <a:r>
              <a:rPr lang="en-US" dirty="0"/>
              <a:t>Statistically significant bins were either categorized as free-living or particle-associated</a:t>
            </a:r>
          </a:p>
          <a:p>
            <a:r>
              <a:rPr lang="en-US" dirty="0"/>
              <a:t>Those not statistically significant were considered to be generalists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80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E243-C8E4-DB81-97E3-C874B5BC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328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Of our 346 MAGs, what lifestyles are the MAGs 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78DA7-8D96-FBA1-2899-2C0B5E89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997635"/>
            <a:ext cx="8396202" cy="4051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D8D105-48C2-12E9-5B67-CADD36F66851}"/>
              </a:ext>
            </a:extLst>
          </p:cNvPr>
          <p:cNvSpPr/>
          <p:nvPr/>
        </p:nvSpPr>
        <p:spPr>
          <a:xfrm>
            <a:off x="956602" y="972006"/>
            <a:ext cx="8000095" cy="357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2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E243-C8E4-DB81-97E3-C874B5BC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421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Of our 346 MAGs, what lifestyles are the MAGs 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78DA7-8D96-FBA1-2899-2C0B5E89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" y="997635"/>
            <a:ext cx="8396202" cy="40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6729933" y="428595"/>
            <a:ext cx="2104085" cy="14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89293" y="347866"/>
            <a:ext cx="2412836" cy="16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300040" y="3379360"/>
            <a:ext cx="2008626" cy="1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882411" y="3354285"/>
            <a:ext cx="2297008" cy="13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770DC-120B-F3CE-D19F-93C99237C375}"/>
              </a:ext>
            </a:extLst>
          </p:cNvPr>
          <p:cNvSpPr txBox="1"/>
          <p:nvPr/>
        </p:nvSpPr>
        <p:spPr>
          <a:xfrm>
            <a:off x="2764556" y="441285"/>
            <a:ext cx="3811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But how do microbes interact within a community?</a:t>
            </a:r>
          </a:p>
        </p:txBody>
      </p:sp>
      <p:pic>
        <p:nvPicPr>
          <p:cNvPr id="4" name="Picture 4" descr="How Important are Microorganisms?">
            <a:extLst>
              <a:ext uri="{FF2B5EF4-FFF2-40B4-BE49-F238E27FC236}">
                <a16:creationId xmlns:a16="http://schemas.microsoft.com/office/drawing/2014/main" id="{7847D9B3-2E33-BEE9-E3F2-62BBB22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35" y="1712928"/>
            <a:ext cx="3715516" cy="256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elp with solid fill">
            <a:extLst>
              <a:ext uri="{FF2B5EF4-FFF2-40B4-BE49-F238E27FC236}">
                <a16:creationId xmlns:a16="http://schemas.microsoft.com/office/drawing/2014/main" id="{9A5E8B15-ECA9-E639-DA95-619D38F772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711" y="2000447"/>
            <a:ext cx="1990578" cy="19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plasmid-encoded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FFFF00"/>
                </a:highlight>
              </a:rPr>
              <a:t>plasmid-encoded genes </a:t>
            </a:r>
            <a:r>
              <a:rPr lang="en-US" sz="2800" b="1" dirty="0"/>
              <a:t>in particle-attached or generalist lifestyles than free-living due to cell-to-cell contact.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B156FC30-229C-47D9-2A8B-D1429592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06731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E93D-DB55-8FE2-91E6-A153AC06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260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plasmid-encoded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D414-9252-F13F-EA5F-06D6CBFFF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1621272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B778E-4ABE-8C31-8494-F82DC9E4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42" y="998597"/>
            <a:ext cx="7996440" cy="4068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6DA955-30C6-7AB1-6959-F138CE837371}"/>
              </a:ext>
            </a:extLst>
          </p:cNvPr>
          <p:cNvSpPr/>
          <p:nvPr/>
        </p:nvSpPr>
        <p:spPr>
          <a:xfrm>
            <a:off x="1021975" y="938593"/>
            <a:ext cx="7810325" cy="363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7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E93D-DB55-8FE2-91E6-A153AC06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plasmid-encoded genes?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F3762-BDBB-D384-F4A7-324E9E90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183" y="1156374"/>
            <a:ext cx="1829334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Free-Living bacteria have greater densities 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3788A7-18CD-56B9-6D93-25EFB3E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0" y="1187605"/>
            <a:ext cx="7677860" cy="39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3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027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bacterial lifestyle impact the number of plasmid encoded genes?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9FE37-0B38-D66B-6244-DBB22967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87" y="1075584"/>
            <a:ext cx="7732407" cy="3934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E0352-C94C-51A0-3F65-7156AC9129FE}"/>
              </a:ext>
            </a:extLst>
          </p:cNvPr>
          <p:cNvSpPr/>
          <p:nvPr/>
        </p:nvSpPr>
        <p:spPr>
          <a:xfrm>
            <a:off x="1252205" y="1075584"/>
            <a:ext cx="7732407" cy="3502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027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bacterial lifestyle impact the number of plasmid-encoded genes?</a:t>
            </a:r>
            <a:endParaRPr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E530C-3DE7-F2A1-FE27-A13691A8D657}"/>
              </a:ext>
            </a:extLst>
          </p:cNvPr>
          <p:cNvSpPr/>
          <p:nvPr/>
        </p:nvSpPr>
        <p:spPr>
          <a:xfrm>
            <a:off x="4572000" y="1772529"/>
            <a:ext cx="1491175" cy="39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E399F-94BD-40AB-BBFE-8C7FCAC63A1F}"/>
              </a:ext>
            </a:extLst>
          </p:cNvPr>
          <p:cNvSpPr/>
          <p:nvPr/>
        </p:nvSpPr>
        <p:spPr>
          <a:xfrm>
            <a:off x="5681004" y="1188070"/>
            <a:ext cx="1491175" cy="24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85CCC9-BF99-D7B1-16FB-7DFE05BF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02" y="1188070"/>
            <a:ext cx="201349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a significant difference between free and generalist lifestyles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41287-9BF3-637E-09E9-F63BA9F8742B}"/>
              </a:ext>
            </a:extLst>
          </p:cNvPr>
          <p:cNvSpPr/>
          <p:nvPr/>
        </p:nvSpPr>
        <p:spPr>
          <a:xfrm>
            <a:off x="5486400" y="1298100"/>
            <a:ext cx="1884556" cy="27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D7C3ED-F992-A9F0-A370-CF6BCD645FEC}"/>
              </a:ext>
            </a:extLst>
          </p:cNvPr>
          <p:cNvSpPr/>
          <p:nvPr/>
        </p:nvSpPr>
        <p:spPr>
          <a:xfrm>
            <a:off x="3507842" y="1816021"/>
            <a:ext cx="2173162" cy="27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7D9A9-45FE-43AE-D30F-DDC1D86D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98" y="1298100"/>
            <a:ext cx="6895184" cy="35080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CC3776-D975-D31E-1B4C-7653E68B3012}"/>
              </a:ext>
            </a:extLst>
          </p:cNvPr>
          <p:cNvSpPr/>
          <p:nvPr/>
        </p:nvSpPr>
        <p:spPr>
          <a:xfrm>
            <a:off x="3378820" y="1895707"/>
            <a:ext cx="2107580" cy="27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61FC55-39A9-ADAE-46F4-BA7757B4D0F8}"/>
              </a:ext>
            </a:extLst>
          </p:cNvPr>
          <p:cNvSpPr/>
          <p:nvPr/>
        </p:nvSpPr>
        <p:spPr>
          <a:xfrm>
            <a:off x="5064599" y="1301604"/>
            <a:ext cx="2107580" cy="27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93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1595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the number of plasmid-encoded genes vary by taxonomy?</a:t>
            </a:r>
            <a:endParaRPr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AEA94-E242-E485-EAC1-ECEA0A7F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11973-55B7-91DF-EC1B-D3233B03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1" y="1098550"/>
            <a:ext cx="7950419" cy="4044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C9691-5BD3-25F2-A128-08174BF67F3B}"/>
              </a:ext>
            </a:extLst>
          </p:cNvPr>
          <p:cNvSpPr/>
          <p:nvPr/>
        </p:nvSpPr>
        <p:spPr>
          <a:xfrm>
            <a:off x="1487130" y="1045534"/>
            <a:ext cx="7345170" cy="363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4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21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the number of plasmid-encoded genes vary by taxonomy?</a:t>
            </a:r>
            <a:endParaRPr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AEA94-E242-E485-EAC1-ECEA0A7F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11973-55B7-91DF-EC1B-D3233B03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1" y="1098550"/>
            <a:ext cx="7950419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4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975B0-6797-81EA-27C1-A35083DE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20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F7A2-201C-CE5C-DC22-3879A61E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6" y="3174112"/>
            <a:ext cx="2453802" cy="188143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dirty="0" err="1"/>
              <a:t>Pagel’s</a:t>
            </a:r>
            <a:r>
              <a:rPr lang="en-US" sz="1200" dirty="0"/>
              <a:t> Lambda: 0.741024</a:t>
            </a:r>
          </a:p>
          <a:p>
            <a:pPr marL="114300" indent="0">
              <a:buNone/>
            </a:pPr>
            <a:r>
              <a:rPr lang="en-US" sz="1200" dirty="0"/>
              <a:t>(p-value = 3.056e-45)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Bloomberg’s K : 0.00532172</a:t>
            </a:r>
          </a:p>
          <a:p>
            <a:pPr marL="114300" indent="0">
              <a:buNone/>
            </a:pPr>
            <a:r>
              <a:rPr lang="en-US" sz="1200" dirty="0"/>
              <a:t>(p-value: 0.002002)</a:t>
            </a:r>
          </a:p>
          <a:p>
            <a:pPr marL="114300" indent="0">
              <a:buNone/>
            </a:pPr>
            <a:r>
              <a:rPr lang="en-US" sz="1000" dirty="0"/>
              <a:t>(based on 999 randomizations)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F0624-CCD8-2DE5-D052-F42F9BB6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7" t="8132" r="9024" b="8227"/>
          <a:stretch/>
        </p:blipFill>
        <p:spPr>
          <a:xfrm>
            <a:off x="4259766" y="1075621"/>
            <a:ext cx="4884234" cy="34932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DDD0B7A-D1D1-2195-6695-52CF51C447D5}"/>
              </a:ext>
            </a:extLst>
          </p:cNvPr>
          <p:cNvSpPr txBox="1">
            <a:spLocks/>
          </p:cNvSpPr>
          <p:nvPr/>
        </p:nvSpPr>
        <p:spPr>
          <a:xfrm>
            <a:off x="128165" y="310578"/>
            <a:ext cx="2506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Plasmid-encoded genes </a:t>
            </a:r>
            <a:r>
              <a:rPr lang="en-US" sz="1400" b="1" dirty="0"/>
              <a:t>have a strong phylogenetic signal  suggesting influence by evolutionary relationships among species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Plasmid-encoded genes </a:t>
            </a:r>
            <a:r>
              <a:rPr lang="en-US" sz="1400" b="1" dirty="0"/>
              <a:t>are less variable under Brownian Motion due to conservatism in evolution  </a:t>
            </a:r>
          </a:p>
          <a:p>
            <a:endParaRPr lang="en-US" sz="1400" b="1" dirty="0"/>
          </a:p>
          <a:p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7AF15-03C6-77C7-8497-6F703C9A4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771" y="224335"/>
            <a:ext cx="5083298" cy="45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conjugation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conjugation genes </a:t>
            </a:r>
            <a:r>
              <a:rPr lang="en-US" sz="2800" b="1" dirty="0"/>
              <a:t> in particle-attached or generalist lifestyles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34B60-7DD1-EBCB-8167-3E2A6CE553BB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03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7" y="803100"/>
            <a:ext cx="7560994" cy="4117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45B7E-D1AB-A039-E4C7-A03419AEF25E}"/>
              </a:ext>
            </a:extLst>
          </p:cNvPr>
          <p:cNvSpPr/>
          <p:nvPr/>
        </p:nvSpPr>
        <p:spPr>
          <a:xfrm>
            <a:off x="1502696" y="936702"/>
            <a:ext cx="7128347" cy="3490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99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73" y="1297916"/>
            <a:ext cx="6638227" cy="3615184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C77F6F2-923C-6E49-3707-032BE553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02" y="1188070"/>
            <a:ext cx="21937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i="1" dirty="0"/>
              <a:t>MOB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r>
              <a:rPr lang="en-US" i="1" dirty="0"/>
              <a:t> </a:t>
            </a:r>
            <a:r>
              <a:rPr lang="en-US" dirty="0"/>
              <a:t>genes found in all lifestyles </a:t>
            </a:r>
          </a:p>
          <a:p>
            <a:pPr marL="114300" indent="0">
              <a:buNone/>
            </a:pPr>
            <a:endParaRPr lang="en-US" i="1" dirty="0"/>
          </a:p>
          <a:p>
            <a:pPr marL="114300" indent="0">
              <a:buNone/>
            </a:pPr>
            <a:r>
              <a:rPr lang="en-US" i="1" dirty="0" err="1"/>
              <a:t>Tra</a:t>
            </a:r>
            <a:r>
              <a:rPr lang="en-US" i="1" dirty="0"/>
              <a:t> </a:t>
            </a:r>
            <a:r>
              <a:rPr lang="en-US" dirty="0"/>
              <a:t>genes are only found in particle and generalist fractions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826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185" y="1672683"/>
            <a:ext cx="4045815" cy="2203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E221C-517E-95E8-6AAC-916C20FE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2" y="1672683"/>
            <a:ext cx="4274416" cy="2104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42461-C84E-03EB-805F-46B5DDB5A6B5}"/>
              </a:ext>
            </a:extLst>
          </p:cNvPr>
          <p:cNvSpPr txBox="1"/>
          <p:nvPr/>
        </p:nvSpPr>
        <p:spPr>
          <a:xfrm>
            <a:off x="1293541" y="4092498"/>
            <a:ext cx="241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A9E21-4542-FEDA-847B-171A5246E7CA}"/>
              </a:ext>
            </a:extLst>
          </p:cNvPr>
          <p:cNvSpPr txBox="1"/>
          <p:nvPr/>
        </p:nvSpPr>
        <p:spPr>
          <a:xfrm>
            <a:off x="6412485" y="4079118"/>
            <a:ext cx="241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View</a:t>
            </a:r>
          </a:p>
        </p:txBody>
      </p:sp>
    </p:spTree>
    <p:extLst>
      <p:ext uri="{BB962C8B-B14F-4D97-AF65-F5344CB8AC3E}">
        <p14:creationId xmlns:p14="http://schemas.microsoft.com/office/powerpoint/2010/main" val="4020259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8BB01-CAAA-FC58-F971-1519229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0" y="931282"/>
            <a:ext cx="7981855" cy="4060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45B7E-D1AB-A039-E4C7-A03419AEF25E}"/>
              </a:ext>
            </a:extLst>
          </p:cNvPr>
          <p:cNvSpPr/>
          <p:nvPr/>
        </p:nvSpPr>
        <p:spPr>
          <a:xfrm>
            <a:off x="1226100" y="803100"/>
            <a:ext cx="7917900" cy="372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5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252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22B61-1BCD-5ACF-7648-FB7E013C6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4" y="1166543"/>
            <a:ext cx="17491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C42A9-8BA0-A2B7-6A01-25F4B4D0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7" y="997980"/>
            <a:ext cx="7740732" cy="393826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0C4F458-907F-580A-2000-715A95E41273}"/>
              </a:ext>
            </a:extLst>
          </p:cNvPr>
          <p:cNvSpPr txBox="1">
            <a:spLocks/>
          </p:cNvSpPr>
          <p:nvPr/>
        </p:nvSpPr>
        <p:spPr>
          <a:xfrm>
            <a:off x="0" y="1246489"/>
            <a:ext cx="201349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80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975B0-6797-81EA-27C1-A35083DE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3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FB5F-623A-8109-A4DD-3962218C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521140"/>
            <a:ext cx="2156197" cy="572700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Conjugation genes </a:t>
            </a:r>
            <a:r>
              <a:rPr lang="en-US" sz="1400" b="1" dirty="0"/>
              <a:t>are strongly dependent on phylogenetic relationships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Conjugation genes </a:t>
            </a:r>
            <a:r>
              <a:rPr lang="en-US" sz="1400" b="1" dirty="0"/>
              <a:t>are less variable under Brownian Motion due to conservatism in evolution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5B9896-B91A-9C96-32D5-19AB3A17C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5" t="7124" r="15113" b="7177"/>
          <a:stretch/>
        </p:blipFill>
        <p:spPr>
          <a:xfrm>
            <a:off x="2932770" y="372318"/>
            <a:ext cx="5883344" cy="4398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E6A5A-6CA8-AD79-51E5-ABE928C92236}"/>
              </a:ext>
            </a:extLst>
          </p:cNvPr>
          <p:cNvSpPr txBox="1"/>
          <p:nvPr/>
        </p:nvSpPr>
        <p:spPr>
          <a:xfrm>
            <a:off x="111512" y="3229671"/>
            <a:ext cx="282125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Pagel’s</a:t>
            </a:r>
            <a:r>
              <a:rPr lang="en-US" sz="1200" dirty="0"/>
              <a:t> Lambda: 0.992932</a:t>
            </a:r>
          </a:p>
          <a:p>
            <a:r>
              <a:rPr lang="en-US" sz="1200" dirty="0"/>
              <a:t>(p-value = 3.56436e-54)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Bloomberg’s K : 0.0326016 </a:t>
            </a:r>
          </a:p>
          <a:p>
            <a:r>
              <a:rPr lang="en-US" sz="1200" dirty="0"/>
              <a:t>(p-value : 0.001001)</a:t>
            </a:r>
          </a:p>
          <a:p>
            <a:r>
              <a:rPr lang="en-US" sz="1000" dirty="0"/>
              <a:t> (based on 999 randomizations) </a:t>
            </a:r>
          </a:p>
        </p:txBody>
      </p:sp>
    </p:spTree>
    <p:extLst>
      <p:ext uri="{BB962C8B-B14F-4D97-AF65-F5344CB8AC3E}">
        <p14:creationId xmlns:p14="http://schemas.microsoft.com/office/powerpoint/2010/main" val="192973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5153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or generalist lifestyles because of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937EC036-4CCE-2055-834A-09991723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90" y="3605648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30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5153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or generalist lifestyles because of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937EC036-4CCE-2055-834A-09991723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90" y="3605648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0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5116-5E92-AD7E-EE7F-14DAAC9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3" y="1243517"/>
            <a:ext cx="6691101" cy="3795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9E329-53A3-973C-8A59-6A7BF3A7A340}"/>
              </a:ext>
            </a:extLst>
          </p:cNvPr>
          <p:cNvSpPr/>
          <p:nvPr/>
        </p:nvSpPr>
        <p:spPr>
          <a:xfrm>
            <a:off x="2055354" y="1068258"/>
            <a:ext cx="6957971" cy="3473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D6871-82BC-2B46-5788-DF490B69CD1C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113584-5104-07F1-0C87-B45F7B9EC5F6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0181FA-2A98-D015-07FD-B67F4617C0A5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50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451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74" y="1638612"/>
            <a:ext cx="1478169" cy="21463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5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DC49B-C7B1-FD83-E7F6-DC6A8791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6" y="1044347"/>
            <a:ext cx="7226524" cy="40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37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377CB-09D3-11D5-8930-A1EEB4E1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55" y="1222884"/>
            <a:ext cx="7199062" cy="39206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E800C-65BE-3E2B-60CC-3856EAE7E906}"/>
              </a:ext>
            </a:extLst>
          </p:cNvPr>
          <p:cNvSpPr/>
          <p:nvPr/>
        </p:nvSpPr>
        <p:spPr>
          <a:xfrm>
            <a:off x="1739054" y="1222884"/>
            <a:ext cx="7211028" cy="3459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1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39588"/>
            <a:ext cx="1940312" cy="214631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sz="1500" dirty="0"/>
              <a:t>There is a significant difference between particle and generalist lifestyles</a:t>
            </a:r>
          </a:p>
          <a:p>
            <a:pPr marL="114300" indent="0">
              <a:buNone/>
            </a:pPr>
            <a:endParaRPr lang="en-US" sz="1500" dirty="0"/>
          </a:p>
          <a:p>
            <a:pPr marL="114300" indent="0">
              <a:buNone/>
            </a:pPr>
            <a:r>
              <a:rPr lang="en-US" sz="1500" dirty="0"/>
              <a:t>Generalist microbes have the highest amount of phage-encoded genes per MAG 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74B65-546F-20C1-BD5B-997E7C58CB16}"/>
              </a:ext>
            </a:extLst>
          </p:cNvPr>
          <p:cNvSpPr/>
          <p:nvPr/>
        </p:nvSpPr>
        <p:spPr>
          <a:xfrm>
            <a:off x="3054898" y="1639228"/>
            <a:ext cx="4238000" cy="22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1910D-A4AC-E3ED-C2F1-B61B2614DDDB}"/>
              </a:ext>
            </a:extLst>
          </p:cNvPr>
          <p:cNvSpPr/>
          <p:nvPr/>
        </p:nvSpPr>
        <p:spPr>
          <a:xfrm>
            <a:off x="3278459" y="1639228"/>
            <a:ext cx="4014439" cy="22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AAA88-2C24-CDBE-8E8B-DA8D2F50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2" y="1395007"/>
            <a:ext cx="7138388" cy="33056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5D3301-CC2E-A108-04F7-CD3410297012}"/>
              </a:ext>
            </a:extLst>
          </p:cNvPr>
          <p:cNvSpPr/>
          <p:nvPr/>
        </p:nvSpPr>
        <p:spPr>
          <a:xfrm>
            <a:off x="3278459" y="1694983"/>
            <a:ext cx="4014439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5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are the most prevalent phylum of phages in each bacterial phylum?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2EB2B-3137-E698-A235-E079D9E3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98" y="1176517"/>
            <a:ext cx="5878407" cy="396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9A6E-18D2-5E09-06FB-08767C05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8" y="820113"/>
            <a:ext cx="7137315" cy="4323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763C53-AD03-3FF5-BDED-4ACEB266CC7C}"/>
              </a:ext>
            </a:extLst>
          </p:cNvPr>
          <p:cNvSpPr/>
          <p:nvPr/>
        </p:nvSpPr>
        <p:spPr>
          <a:xfrm>
            <a:off x="1091962" y="1260089"/>
            <a:ext cx="6960075" cy="3722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8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226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are the most prevalent phylum of phages in each bacterial phylum?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57199"/>
            <a:ext cx="1103971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100" dirty="0"/>
              <a:t>*Graphs of one phage in one phylum were removed*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4258C-3729-AC49-B2F3-8B97FD3F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65" y="1098550"/>
            <a:ext cx="6475812" cy="3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0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phage-encoded genes are found in each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587E3-10F8-B04A-F336-34865B40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0" y="1650380"/>
            <a:ext cx="5598039" cy="269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2FD62-76C4-CEFF-A0CB-882766A1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3" y="965503"/>
            <a:ext cx="7788044" cy="4060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669E9-9673-764F-1137-1FEB63F78F2C}"/>
              </a:ext>
            </a:extLst>
          </p:cNvPr>
          <p:cNvSpPr/>
          <p:nvPr/>
        </p:nvSpPr>
        <p:spPr>
          <a:xfrm>
            <a:off x="1111092" y="1342592"/>
            <a:ext cx="7178756" cy="3306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2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phage-encoded genes are found in each lifestyle?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B6DD-CCE8-54FE-E8C1-9AF01A0D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3" y="856011"/>
            <a:ext cx="8223847" cy="42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9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41C3-D2C5-8A79-AD3E-68B3948F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41EA3-B072-8BF0-08A4-708DF4A2B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27EB2-BF3F-0C51-1A19-1FE82267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3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40A35F-C170-26BE-04AE-9EB63BC04D54}"/>
              </a:ext>
            </a:extLst>
          </p:cNvPr>
          <p:cNvSpPr txBox="1">
            <a:spLocks/>
          </p:cNvSpPr>
          <p:nvPr/>
        </p:nvSpPr>
        <p:spPr>
          <a:xfrm>
            <a:off x="111512" y="521140"/>
            <a:ext cx="21561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Phage-encoded genes </a:t>
            </a:r>
            <a:r>
              <a:rPr lang="en-US" sz="1400" b="1" dirty="0"/>
              <a:t>have relatively low phylogenetic signal 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Phage-encoded genes </a:t>
            </a:r>
            <a:r>
              <a:rPr lang="en-US" sz="1400" b="1" dirty="0"/>
              <a:t>are much less variable under Brownian Motion due to conservatism in evolution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62E77-C9BF-A7A0-5240-56235FA61A10}"/>
              </a:ext>
            </a:extLst>
          </p:cNvPr>
          <p:cNvSpPr txBox="1"/>
          <p:nvPr/>
        </p:nvSpPr>
        <p:spPr>
          <a:xfrm>
            <a:off x="111512" y="3229671"/>
            <a:ext cx="282125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Pagel’s</a:t>
            </a:r>
            <a:r>
              <a:rPr lang="en-US" sz="1200" dirty="0"/>
              <a:t> Lambda: 0.242194 </a:t>
            </a:r>
          </a:p>
          <a:p>
            <a:r>
              <a:rPr lang="en-US" sz="1200" dirty="0"/>
              <a:t>(p-value = 0.00922661)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Bloomberg’s K : 0.00182091 </a:t>
            </a:r>
          </a:p>
          <a:p>
            <a:r>
              <a:rPr lang="en-US" sz="1200" dirty="0"/>
              <a:t>(p-value : 0.906907)</a:t>
            </a:r>
          </a:p>
          <a:p>
            <a:r>
              <a:rPr lang="en-US" sz="1000" dirty="0"/>
              <a:t> (based on 999 randomizations)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8818D-BC11-73A6-4462-07F37CD9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58" y="521140"/>
            <a:ext cx="4229100" cy="394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5BF9B-F8D6-4072-968C-276359A90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32"/>
          <a:stretch/>
        </p:blipFill>
        <p:spPr>
          <a:xfrm>
            <a:off x="7392692" y="127551"/>
            <a:ext cx="1639796" cy="5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612E-48DF-AF6A-DB0C-8DD60EC8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Points</a:t>
            </a:r>
          </a:p>
        </p:txBody>
      </p:sp>
    </p:spTree>
    <p:extLst>
      <p:ext uri="{BB962C8B-B14F-4D97-AF65-F5344CB8AC3E}">
        <p14:creationId xmlns:p14="http://schemas.microsoft.com/office/powerpoint/2010/main" val="331195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12DC8-9D85-A144-52F9-551BA5DA38E9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C739EB-0EE0-CE66-F1EF-EA01E80B6591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37C80-69B3-9215-DB30-2F5934CFD299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40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Mobile Genetic Elements are Ubiquitous in Nature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MGEs such as plasmids and phages play important roles in microbial evolution by providing fundamental sources of diversity </a:t>
            </a:r>
          </a:p>
          <a:p>
            <a:r>
              <a:rPr lang="en-US" dirty="0"/>
              <a:t>Horizontal gene transfer is largely mediated by MGEs</a:t>
            </a:r>
          </a:p>
        </p:txBody>
      </p:sp>
      <p:pic>
        <p:nvPicPr>
          <p:cNvPr id="75778" name="Picture 2" descr="The Curious Case of Horizontal Gene Transfer – SCIENCE NEXT DOOR">
            <a:extLst>
              <a:ext uri="{FF2B5EF4-FFF2-40B4-BE49-F238E27FC236}">
                <a16:creationId xmlns:a16="http://schemas.microsoft.com/office/drawing/2014/main" id="{59F1EF10-FD07-1E12-238E-B598B4AD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34" y="2315272"/>
            <a:ext cx="239871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561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08ED-8939-0167-F38C-84450CF8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Our original hypothesis….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32303-D34F-61D3-6295-F23A66C7D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313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We hypothesized that particle-attached and/or generalist lifestyles would have higher rates of MGEs because of close proximity to each other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Yet, there are more free-living cells within a given community </a:t>
            </a:r>
          </a:p>
        </p:txBody>
      </p:sp>
      <p:pic>
        <p:nvPicPr>
          <p:cNvPr id="15" name="Picture 2" descr="The Surprising Effects of Loneliness on Health - The New York Times">
            <a:extLst>
              <a:ext uri="{FF2B5EF4-FFF2-40B4-BE49-F238E27FC236}">
                <a16:creationId xmlns:a16="http://schemas.microsoft.com/office/drawing/2014/main" id="{8086DD3F-BB39-6E37-60E3-7E7D1DF0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403562"/>
            <a:ext cx="388223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hoal or School - Ocean Dimensions">
            <a:extLst>
              <a:ext uri="{FF2B5EF4-FFF2-40B4-BE49-F238E27FC236}">
                <a16:creationId xmlns:a16="http://schemas.microsoft.com/office/drawing/2014/main" id="{CECCE376-487B-579B-669C-C919B4E6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16" y="2403562"/>
            <a:ext cx="386000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E28481-9F2E-0DD3-DD04-755065D665E0}"/>
              </a:ext>
            </a:extLst>
          </p:cNvPr>
          <p:cNvSpPr txBox="1"/>
          <p:nvPr/>
        </p:nvSpPr>
        <p:spPr>
          <a:xfrm>
            <a:off x="1338661" y="2013949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Free-Living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315DC-F48C-E998-612F-B0805DD02DFD}"/>
              </a:ext>
            </a:extLst>
          </p:cNvPr>
          <p:cNvSpPr txBox="1"/>
          <p:nvPr/>
        </p:nvSpPr>
        <p:spPr>
          <a:xfrm>
            <a:off x="4850780" y="2003452"/>
            <a:ext cx="429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Particle-Associated / Generalists?</a:t>
            </a:r>
          </a:p>
        </p:txBody>
      </p:sp>
    </p:spTree>
    <p:extLst>
      <p:ext uri="{BB962C8B-B14F-4D97-AF65-F5344CB8AC3E}">
        <p14:creationId xmlns:p14="http://schemas.microsoft.com/office/powerpoint/2010/main" val="1250876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55236" cy="3416400"/>
          </a:xfrm>
        </p:spPr>
        <p:txBody>
          <a:bodyPr/>
          <a:lstStyle/>
          <a:p>
            <a:r>
              <a:rPr lang="en-US" dirty="0"/>
              <a:t>We saw no significant difference in </a:t>
            </a:r>
            <a:r>
              <a:rPr lang="en-US" dirty="0">
                <a:highlight>
                  <a:srgbClr val="FFFF00"/>
                </a:highlight>
              </a:rPr>
              <a:t>plasmid-encoded</a:t>
            </a:r>
            <a:r>
              <a:rPr lang="en-US" dirty="0"/>
              <a:t> genes per Mb</a:t>
            </a:r>
          </a:p>
          <a:p>
            <a:r>
              <a:rPr lang="en-US" dirty="0">
                <a:highlight>
                  <a:srgbClr val="FFFF00"/>
                </a:highlight>
              </a:rPr>
              <a:t>Conjugation genes </a:t>
            </a:r>
            <a:r>
              <a:rPr lang="en-US" dirty="0"/>
              <a:t>have similar distribution in both filter sizes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1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There is a significant difference in the number of </a:t>
            </a:r>
            <a:r>
              <a:rPr lang="en-US" dirty="0">
                <a:highlight>
                  <a:srgbClr val="00FFFF"/>
                </a:highlight>
              </a:rPr>
              <a:t>phage-encoded genes </a:t>
            </a:r>
            <a:r>
              <a:rPr lang="en-US" dirty="0"/>
              <a:t>per Mb which more found in the 0.22 um filter</a:t>
            </a:r>
          </a:p>
          <a:p>
            <a:r>
              <a:rPr lang="en-US" dirty="0"/>
              <a:t>Is it due to kill the winner hypothesis?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87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We have 346 MAGs and majority of them were categorized as generalists (66%)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9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FFFF00"/>
                </a:highlight>
              </a:rPr>
              <a:t>Plasmids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In the free-living lifestyle, there is a higher median for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than for generalists per Mb per MAG</a:t>
            </a:r>
          </a:p>
          <a:p>
            <a:r>
              <a:rPr lang="en-US" dirty="0"/>
              <a:t>Proteobacteria encodes the most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which is seen in the generalist lifestyle</a:t>
            </a:r>
          </a:p>
          <a:p>
            <a:pPr lvl="1"/>
            <a:r>
              <a:rPr lang="en-US" dirty="0"/>
              <a:t>Database bias?</a:t>
            </a:r>
          </a:p>
          <a:p>
            <a:r>
              <a:rPr lang="en-US" dirty="0"/>
              <a:t>Conjugation genes vary between lifestyles </a:t>
            </a:r>
          </a:p>
          <a:p>
            <a:pPr lvl="1"/>
            <a:r>
              <a:rPr lang="en-US" i="1" dirty="0"/>
              <a:t>MOB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r>
              <a:rPr lang="en-US" i="1" dirty="0"/>
              <a:t> genes </a:t>
            </a:r>
            <a:r>
              <a:rPr lang="en-US" dirty="0"/>
              <a:t>are found in each lifestyle</a:t>
            </a:r>
          </a:p>
          <a:p>
            <a:pPr lvl="1"/>
            <a:r>
              <a:rPr lang="en-US" i="1" dirty="0" err="1"/>
              <a:t>Tra</a:t>
            </a:r>
            <a:r>
              <a:rPr lang="en-US" i="1" dirty="0"/>
              <a:t> </a:t>
            </a:r>
            <a:r>
              <a:rPr lang="en-US" dirty="0"/>
              <a:t>genes have the highest abundance in the generalist lifestyle which corresponds to Proteobacteria abundance in the generalist lifestyle </a:t>
            </a:r>
          </a:p>
          <a:p>
            <a:pPr lvl="1"/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3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FFFF00"/>
                </a:highlight>
              </a:rPr>
              <a:t>Plasmids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The observed trait of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suggests that it is influenced by evolutionary relationships </a:t>
            </a:r>
          </a:p>
          <a:p>
            <a:r>
              <a:rPr lang="en-US" dirty="0"/>
              <a:t>The observed trait of </a:t>
            </a:r>
            <a:r>
              <a:rPr lang="en-US" dirty="0">
                <a:highlight>
                  <a:srgbClr val="FFFF00"/>
                </a:highlight>
              </a:rPr>
              <a:t>conjugation genes </a:t>
            </a:r>
            <a:r>
              <a:rPr lang="en-US" dirty="0"/>
              <a:t>is highly dependent on evolutionary relationships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00FFFF"/>
                </a:highlight>
              </a:rPr>
              <a:t>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>
            <a:normAutofit/>
          </a:bodyPr>
          <a:lstStyle/>
          <a:p>
            <a:r>
              <a:rPr lang="en-US" sz="1800" dirty="0"/>
              <a:t>Generalist microbes have a higher amount of </a:t>
            </a:r>
            <a:r>
              <a:rPr lang="en-US" sz="1800" dirty="0">
                <a:highlight>
                  <a:srgbClr val="00FFFF"/>
                </a:highlight>
              </a:rPr>
              <a:t>phage-encoded genes </a:t>
            </a:r>
            <a:r>
              <a:rPr lang="en-US" sz="1800" dirty="0"/>
              <a:t>per </a:t>
            </a:r>
            <a:r>
              <a:rPr lang="en-US" sz="1800" dirty="0" err="1"/>
              <a:t>Mbp</a:t>
            </a:r>
            <a:r>
              <a:rPr lang="en-US" sz="1800" dirty="0"/>
              <a:t> per MAG</a:t>
            </a:r>
          </a:p>
          <a:p>
            <a:r>
              <a:rPr lang="en-US" dirty="0"/>
              <a:t>When looking at </a:t>
            </a:r>
            <a:r>
              <a:rPr lang="en-US" sz="1800" dirty="0">
                <a:highlight>
                  <a:srgbClr val="00FFFF"/>
                </a:highlight>
              </a:rPr>
              <a:t>phage-encoded genes</a:t>
            </a:r>
            <a:r>
              <a:rPr lang="en-US" dirty="0"/>
              <a:t> </a:t>
            </a:r>
            <a:r>
              <a:rPr lang="en-US" dirty="0" err="1"/>
              <a:t>Uroviricota</a:t>
            </a:r>
            <a:r>
              <a:rPr lang="en-US" dirty="0"/>
              <a:t>, </a:t>
            </a:r>
            <a:r>
              <a:rPr lang="en-US" dirty="0" err="1"/>
              <a:t>Nucleocytoviricota</a:t>
            </a:r>
            <a:r>
              <a:rPr lang="en-US" dirty="0"/>
              <a:t>, and Unclassified are the most prevalent </a:t>
            </a:r>
          </a:p>
          <a:p>
            <a:pPr lvl="1"/>
            <a:r>
              <a:rPr lang="en-US" dirty="0" err="1"/>
              <a:t>Uroviricota</a:t>
            </a:r>
            <a:r>
              <a:rPr lang="en-US" dirty="0"/>
              <a:t> and unclassified phages infect all bacterial taxa in our data set</a:t>
            </a:r>
          </a:p>
          <a:p>
            <a:pPr lvl="1"/>
            <a:r>
              <a:rPr lang="en-US" dirty="0" err="1"/>
              <a:t>Uroviricota</a:t>
            </a:r>
            <a:r>
              <a:rPr lang="en-US" dirty="0"/>
              <a:t> has the highest relative abundance in all lifestyles, particularly generalists</a:t>
            </a:r>
            <a:endParaRPr lang="en-US" sz="1800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00FFFF"/>
                </a:highlight>
              </a:rPr>
              <a:t>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>
            <a:normAutofit/>
          </a:bodyPr>
          <a:lstStyle/>
          <a:p>
            <a:r>
              <a:rPr lang="en-US" sz="1800" dirty="0"/>
              <a:t>The observed trait of </a:t>
            </a:r>
            <a:r>
              <a:rPr lang="en-US" sz="1800" dirty="0">
                <a:highlight>
                  <a:srgbClr val="00FFFF"/>
                </a:highlight>
              </a:rPr>
              <a:t>phage-encoded genes </a:t>
            </a:r>
            <a:r>
              <a:rPr lang="en-US" sz="1800" dirty="0"/>
              <a:t>has a relatively low phylogenetic signal indicating less influenced by evolutionary relationships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21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45E3-97D6-3F82-7B73-EE81A452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No antibiotic-resistance genes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9E052-9897-4708-F8CE-5D965CC9B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Antibiotic resistance genes (ARGs) are commonly found on plasmids</a:t>
            </a:r>
          </a:p>
          <a:p>
            <a:pPr>
              <a:lnSpc>
                <a:spcPct val="150000"/>
              </a:lnSpc>
            </a:pPr>
            <a:r>
              <a:rPr lang="en-US" dirty="0"/>
              <a:t>Despite plasmid and phage abundances in both assembly and MAG levels, no ARGs were identified</a:t>
            </a:r>
          </a:p>
          <a:p>
            <a:pPr>
              <a:lnSpc>
                <a:spcPct val="150000"/>
              </a:lnSpc>
            </a:pPr>
            <a:r>
              <a:rPr lang="en-US" dirty="0"/>
              <a:t>Potentially ARGs are present on chromosomes</a:t>
            </a:r>
          </a:p>
          <a:p>
            <a:pPr>
              <a:lnSpc>
                <a:spcPct val="150000"/>
              </a:lnSpc>
            </a:pPr>
            <a:r>
              <a:rPr lang="en-US" dirty="0"/>
              <a:t>Or ARGs are not useful in this environment </a:t>
            </a:r>
          </a:p>
        </p:txBody>
      </p:sp>
    </p:spTree>
    <p:extLst>
      <p:ext uri="{BB962C8B-B14F-4D97-AF65-F5344CB8AC3E}">
        <p14:creationId xmlns:p14="http://schemas.microsoft.com/office/powerpoint/2010/main" val="174202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8D310-510E-D408-0733-043DB884E702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AEBD55-154D-9DC2-3635-A8D07D01CBC5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DC245E-4D2B-7344-B6F7-CA1EDE58ECBD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77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08D-2B5F-908A-42BA-A937C2E4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ED215-E2B8-6534-92DB-8892F4C6D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we filter our samples introduces contamination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Free-living microbes need to pass through the 3.0 um to get to the 0.22 um filter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Likely they get stuck on the 3.0 um filter</a:t>
            </a:r>
          </a:p>
          <a:p>
            <a:pPr marL="425450" indent="-285750">
              <a:lnSpc>
                <a:spcPct val="150000"/>
              </a:lnSpc>
            </a:pPr>
            <a:r>
              <a:rPr lang="en-US" dirty="0"/>
              <a:t>Database limitations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We only know as much as we have cultured/ sequenced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What we know about plasmids is mainly from Proteobacteria like </a:t>
            </a:r>
            <a:r>
              <a:rPr lang="en-US" i="1" dirty="0"/>
              <a:t>E. coli</a:t>
            </a:r>
          </a:p>
          <a:p>
            <a:pPr marL="425450" indent="-285750">
              <a:lnSpc>
                <a:spcPct val="150000"/>
              </a:lnSpc>
            </a:pPr>
            <a:r>
              <a:rPr lang="en-US" dirty="0"/>
              <a:t>Microbes use other MGEs to mobilize genetic material 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We are still trying to understand these mechanisms</a:t>
            </a:r>
          </a:p>
        </p:txBody>
      </p:sp>
    </p:spTree>
    <p:extLst>
      <p:ext uri="{BB962C8B-B14F-4D97-AF65-F5344CB8AC3E}">
        <p14:creationId xmlns:p14="http://schemas.microsoft.com/office/powerpoint/2010/main" val="80432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F8F2-CE90-2D4C-BBBA-3FD6FE87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225"/>
            <a:ext cx="204511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C16C-4DE3-D9DB-D41E-29129984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2" t="7874" r="18885" b="10959"/>
          <a:stretch/>
        </p:blipFill>
        <p:spPr>
          <a:xfrm>
            <a:off x="2045110" y="140225"/>
            <a:ext cx="6763673" cy="47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80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B323-860F-4CC6-43E4-AD8B253F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81" y="435193"/>
            <a:ext cx="2077538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Phylogenetic Tree Highlight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2D09-F56A-BC9F-5E7D-4B1B6FB3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5" t="8095" r="18826" b="8523"/>
          <a:stretch/>
        </p:blipFill>
        <p:spPr>
          <a:xfrm>
            <a:off x="2151454" y="286953"/>
            <a:ext cx="6933703" cy="48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29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0C545D-9519-1887-59B3-154730723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99708"/>
              </p:ext>
            </p:extLst>
          </p:nvPr>
        </p:nvGraphicFramePr>
        <p:xfrm>
          <a:off x="4890123" y="169228"/>
          <a:ext cx="4172570" cy="43266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5993">
                  <a:extLst>
                    <a:ext uri="{9D8B030D-6E8A-4147-A177-3AD203B41FA5}">
                      <a16:colId xmlns:a16="http://schemas.microsoft.com/office/drawing/2014/main" val="1155106756"/>
                    </a:ext>
                  </a:extLst>
                </a:gridCol>
                <a:gridCol w="819155">
                  <a:extLst>
                    <a:ext uri="{9D8B030D-6E8A-4147-A177-3AD203B41FA5}">
                      <a16:colId xmlns:a16="http://schemas.microsoft.com/office/drawing/2014/main" val="24535067"/>
                    </a:ext>
                  </a:extLst>
                </a:gridCol>
                <a:gridCol w="728137">
                  <a:extLst>
                    <a:ext uri="{9D8B030D-6E8A-4147-A177-3AD203B41FA5}">
                      <a16:colId xmlns:a16="http://schemas.microsoft.com/office/drawing/2014/main" val="2729525656"/>
                    </a:ext>
                  </a:extLst>
                </a:gridCol>
                <a:gridCol w="854303">
                  <a:extLst>
                    <a:ext uri="{9D8B030D-6E8A-4147-A177-3AD203B41FA5}">
                      <a16:colId xmlns:a16="http://schemas.microsoft.com/office/drawing/2014/main" val="2398532649"/>
                    </a:ext>
                  </a:extLst>
                </a:gridCol>
                <a:gridCol w="694982">
                  <a:extLst>
                    <a:ext uri="{9D8B030D-6E8A-4147-A177-3AD203B41FA5}">
                      <a16:colId xmlns:a16="http://schemas.microsoft.com/office/drawing/2014/main" val="508270757"/>
                    </a:ext>
                  </a:extLst>
                </a:gridCol>
              </a:tblGrid>
              <a:tr h="857249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Metagenome Assembled Genome (MAG)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Community Contig Assembly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90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Plasmid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Phage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Plasmid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Phage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9942"/>
                  </a:ext>
                </a:extLst>
              </a:tr>
              <a:tr h="97847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Free-Living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20323"/>
                  </a:ext>
                </a:extLst>
              </a:tr>
              <a:tr h="109990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Generalists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284535"/>
                  </a:ext>
                </a:extLst>
              </a:tr>
              <a:tr h="75096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Particle-Attached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4723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AF4FB85-CCCF-7B13-BA53-D18217D100A4}"/>
              </a:ext>
            </a:extLst>
          </p:cNvPr>
          <p:cNvGrpSpPr/>
          <p:nvPr/>
        </p:nvGrpSpPr>
        <p:grpSpPr>
          <a:xfrm>
            <a:off x="91360" y="352293"/>
            <a:ext cx="8738007" cy="4023440"/>
            <a:chOff x="91360" y="352293"/>
            <a:chExt cx="8738007" cy="4023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4FEF33-2F77-C5CE-8494-C8658A907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1"/>
            <a:stretch/>
          </p:blipFill>
          <p:spPr>
            <a:xfrm>
              <a:off x="91360" y="352293"/>
              <a:ext cx="4798763" cy="3960544"/>
            </a:xfrm>
            <a:prstGeom prst="rect">
              <a:avLst/>
            </a:prstGeom>
          </p:spPr>
        </p:pic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59260B71-F0A3-A5EE-4344-89AAAB629324}"/>
                </a:ext>
              </a:extLst>
            </p:cNvPr>
            <p:cNvSpPr/>
            <p:nvPr/>
          </p:nvSpPr>
          <p:spPr>
            <a:xfrm rot="10800000">
              <a:off x="8622890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CEF8532A-8348-627F-93F1-3B9A870548DA}"/>
                </a:ext>
              </a:extLst>
            </p:cNvPr>
            <p:cNvSpPr/>
            <p:nvPr/>
          </p:nvSpPr>
          <p:spPr>
            <a:xfrm rot="10800000">
              <a:off x="7811728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B9B2CDCC-9722-8462-8608-5502BC3A2FF3}"/>
                </a:ext>
              </a:extLst>
            </p:cNvPr>
            <p:cNvSpPr/>
            <p:nvPr/>
          </p:nvSpPr>
          <p:spPr>
            <a:xfrm rot="10800000">
              <a:off x="6247687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F608FA5-48EF-1D38-1A43-D721BACF63C3}"/>
                </a:ext>
              </a:extLst>
            </p:cNvPr>
            <p:cNvSpPr/>
            <p:nvPr/>
          </p:nvSpPr>
          <p:spPr>
            <a:xfrm>
              <a:off x="7811727" y="3849707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770139DA-B2BD-B585-5735-6EC56DADB033}"/>
                </a:ext>
              </a:extLst>
            </p:cNvPr>
            <p:cNvSpPr/>
            <p:nvPr/>
          </p:nvSpPr>
          <p:spPr>
            <a:xfrm>
              <a:off x="8622890" y="3833970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1832363A-F368-B6CC-6D2F-770BE21E44A4}"/>
                </a:ext>
              </a:extLst>
            </p:cNvPr>
            <p:cNvSpPr/>
            <p:nvPr/>
          </p:nvSpPr>
          <p:spPr>
            <a:xfrm rot="10800000">
              <a:off x="6247687" y="2846439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2F67C115-8B99-AC46-F6E3-2914C119F838}"/>
                </a:ext>
              </a:extLst>
            </p:cNvPr>
            <p:cNvSpPr/>
            <p:nvPr/>
          </p:nvSpPr>
          <p:spPr>
            <a:xfrm>
              <a:off x="6247687" y="3832123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A9F37721-186D-9BF0-C7B3-7D2FE078854D}"/>
                </a:ext>
              </a:extLst>
            </p:cNvPr>
            <p:cNvSpPr/>
            <p:nvPr/>
          </p:nvSpPr>
          <p:spPr>
            <a:xfrm rot="10800000">
              <a:off x="7058849" y="2846439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44B2F0FC-2544-E8F3-46CF-0D9A5AF1D9B4}"/>
                </a:ext>
              </a:extLst>
            </p:cNvPr>
            <p:cNvSpPr/>
            <p:nvPr/>
          </p:nvSpPr>
          <p:spPr>
            <a:xfrm rot="10800000">
              <a:off x="7058849" y="3832123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5097B8B3-D043-A0AC-5541-3B949B139720}"/>
                </a:ext>
              </a:extLst>
            </p:cNvPr>
            <p:cNvSpPr/>
            <p:nvPr/>
          </p:nvSpPr>
          <p:spPr>
            <a:xfrm>
              <a:off x="7029707" y="1877961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137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50390</TotalTime>
  <Words>2622</Words>
  <Application>Microsoft Macintosh PowerPoint</Application>
  <PresentationFormat>On-screen Show (16:9)</PresentationFormat>
  <Paragraphs>359</Paragraphs>
  <Slides>93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Slack-Lato</vt:lpstr>
      <vt:lpstr>Söhne</vt:lpstr>
      <vt:lpstr>Simple Light</vt:lpstr>
      <vt:lpstr>Mobile Genetic Elements in Freshwater Environments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Pelagic Bacterial Lifestyles</vt:lpstr>
      <vt:lpstr>Pelagic Bacterial Lifestyles</vt:lpstr>
      <vt:lpstr>Pelagic Bacterial Lifestyles</vt:lpstr>
      <vt:lpstr>What are some ways to enhance our fitness as a microbe?</vt:lpstr>
      <vt:lpstr>Mobile Genetic Elements</vt:lpstr>
      <vt:lpstr>Horizontal Gene Transfer</vt:lpstr>
      <vt:lpstr>PowerPoint Presentation</vt:lpstr>
      <vt:lpstr>PowerPoint Presentation</vt:lpstr>
      <vt:lpstr>PowerPoint Presentation</vt:lpstr>
      <vt:lpstr>Plasmids as MGEs</vt:lpstr>
      <vt:lpstr>PowerPoint Presentation</vt:lpstr>
      <vt:lpstr>PowerPoint Presentation</vt:lpstr>
      <vt:lpstr>An Example of a Plasmid</vt:lpstr>
      <vt:lpstr>Bacteriophages (Phages) as MGEs</vt:lpstr>
      <vt:lpstr>Phage Life Cycle</vt:lpstr>
      <vt:lpstr>Lytic Phages</vt:lpstr>
      <vt:lpstr>Lytic Phages</vt:lpstr>
      <vt:lpstr>Lysogenic/ Temperate Phages</vt:lpstr>
      <vt:lpstr>Lysogenic/ Temperate Phages</vt:lpstr>
      <vt:lpstr>Why are phages cool?</vt:lpstr>
      <vt:lpstr>Why are phages cool?</vt:lpstr>
      <vt:lpstr>Muskegon Lake, Michigan </vt:lpstr>
      <vt:lpstr>Metagenomics</vt:lpstr>
      <vt:lpstr>geNomad </vt:lpstr>
      <vt:lpstr>Assembly Level View</vt:lpstr>
      <vt:lpstr>Is there a difference in plasmid-encoded gene abundance between free-living and particle-attached filters?  Hypothesis:  There are more plasmid-encoded genes in the particle-attached filter because of the cell-to-cell contact </vt:lpstr>
      <vt:lpstr>How does the number of plasmid-encoded genes vary per filter size?</vt:lpstr>
      <vt:lpstr>How does the number of plasmid-encoded genes vary per filter size?</vt:lpstr>
      <vt:lpstr>Is there a difference in conjugation gene abundance between free-living and particle-attached filter sizes?  Hypothesis:  There are more conjugation genes  on particle-attached filter because of the cell-to-cell contact </vt:lpstr>
      <vt:lpstr>How do conjugation genes vary between filter size?</vt:lpstr>
      <vt:lpstr>How do conjugation genes vary between filter size?</vt:lpstr>
      <vt:lpstr>Is there a difference in phage-encoded gene abundance between free-living and particle-attached filters?  Hypothesis: There are more phage-encoded genes in particle-attached filters because of the cell-to-cell contact</vt:lpstr>
      <vt:lpstr>How does the number of phage-encoded genes vary per filter size?</vt:lpstr>
      <vt:lpstr>How does the number of phage-encoded genes vary per filter size?</vt:lpstr>
      <vt:lpstr>MAG Level View</vt:lpstr>
      <vt:lpstr>MAG Level Analysis</vt:lpstr>
      <vt:lpstr>Of our 346 MAGs, what lifestyles are the MAGs in?</vt:lpstr>
      <vt:lpstr>Of our 346 MAGs, what lifestyles are the MAGs in?</vt:lpstr>
      <vt:lpstr>Is there a difference in plasmid-encoded gene abundance between lifestyles?  Hypothesis: There are more plasmid-encoded genes in particle-attached or generalist lifestyles than free-living due to cell-to-cell contact.</vt:lpstr>
      <vt:lpstr>How does bacterial lifestyle impact the number of plasmid-encoded genes?</vt:lpstr>
      <vt:lpstr>How does bacterial lifestyle impact the number of plasmid-encoded genes?</vt:lpstr>
      <vt:lpstr>How does bacterial lifestyle impact the number of plasmid encoded genes?</vt:lpstr>
      <vt:lpstr>How does bacterial lifestyle impact the number of plasmid-encoded genes?</vt:lpstr>
      <vt:lpstr>How does the number of plasmid-encoded genes vary by taxonomy?</vt:lpstr>
      <vt:lpstr>How does the number of plasmid-encoded genes vary by taxonomy?</vt:lpstr>
      <vt:lpstr>PowerPoint Presentation</vt:lpstr>
      <vt:lpstr>PowerPoint Presentation</vt:lpstr>
      <vt:lpstr>Is there a difference in conjugation gene abundance between lifestyles?  Hypothesis:  There are more conjugation genes  in particle-attached or generalist lifestyles because of the cell-to-cell contact </vt:lpstr>
      <vt:lpstr>How do conjugation genes vary between lifestyle?</vt:lpstr>
      <vt:lpstr>How do conjugation genes vary between lifestyle?</vt:lpstr>
      <vt:lpstr>How do conjugation genes vary between lifestyle?</vt:lpstr>
      <vt:lpstr>How do conjugation genes vary between lifestyle?</vt:lpstr>
      <vt:lpstr>How do conjugation genes vary between lifestyle?</vt:lpstr>
      <vt:lpstr>PowerPoint Presentation</vt:lpstr>
      <vt:lpstr>Conjugation genes are strongly dependent on phylogenetic relationships  Conjugation genes are less variable under Brownian Motion due to conservatism in evolution </vt:lpstr>
      <vt:lpstr>Is there a difference in phage-encoded gene abundance between lifestyles?  Hypothesis: There are more phage-encoded genes in particle-attached or generalist lifestyles because of cell-to-cell contact</vt:lpstr>
      <vt:lpstr>Is there a difference in phage-encoded gene abundance between lifestyles?  Hypothesis: There are more phage-encoded genes in particle-attached or generalist lifestyles because of cell-to-cell contact</vt:lpstr>
      <vt:lpstr>How does bacterial lifestyle impact the number of phage-encoded genes?</vt:lpstr>
      <vt:lpstr>How does bacterial lifestyle impact the number of phage-encoded genes?</vt:lpstr>
      <vt:lpstr>How does bacterial lifestyle impact the number of phage-encoded genes?</vt:lpstr>
      <vt:lpstr>How does bacterial lifestyle impact the number of phage-encoded genes?</vt:lpstr>
      <vt:lpstr>What are the most prevalent phylum of phages in each bacterial phylum?</vt:lpstr>
      <vt:lpstr>What are the most prevalent phylum of phages in each bacterial phylum?</vt:lpstr>
      <vt:lpstr>What phage-encoded genes are found in each lifestyle?</vt:lpstr>
      <vt:lpstr>What phage-encoded genes are found in each lifestyle?</vt:lpstr>
      <vt:lpstr>PowerPoint Presentation</vt:lpstr>
      <vt:lpstr>PowerPoint Presentation</vt:lpstr>
      <vt:lpstr>Take Away Points</vt:lpstr>
      <vt:lpstr>Mobile Genetic Elements are Ubiquitous in Nature</vt:lpstr>
      <vt:lpstr>Our original hypothesis….</vt:lpstr>
      <vt:lpstr>Assembly Level View</vt:lpstr>
      <vt:lpstr>Assembly Level View</vt:lpstr>
      <vt:lpstr>MAG Level View</vt:lpstr>
      <vt:lpstr>MAG Level View: Plasmids</vt:lpstr>
      <vt:lpstr>MAG Level View: Plasmids</vt:lpstr>
      <vt:lpstr>MAG Level View: Phages</vt:lpstr>
      <vt:lpstr>MAG Level View: Phages</vt:lpstr>
      <vt:lpstr>No antibiotic-resistance genes identified</vt:lpstr>
      <vt:lpstr>Limitations</vt:lpstr>
      <vt:lpstr>Phylogenetic Tree</vt:lpstr>
      <vt:lpstr>Phylogenetic Tree Highlight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Genetic Elements in Freshwater Environments </dc:title>
  <cp:lastModifiedBy>sophia aredas</cp:lastModifiedBy>
  <cp:revision>15</cp:revision>
  <dcterms:modified xsi:type="dcterms:W3CDTF">2023-11-18T06:56:42Z</dcterms:modified>
</cp:coreProperties>
</file>